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73" r:id="rId3"/>
    <p:sldId id="478" r:id="rId4"/>
    <p:sldId id="327" r:id="rId5"/>
    <p:sldId id="278" r:id="rId6"/>
    <p:sldId id="481" r:id="rId7"/>
    <p:sldId id="480"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2" r:id="rId49"/>
    <p:sldId id="523" r:id="rId50"/>
    <p:sldId id="524" r:id="rId51"/>
    <p:sldId id="525" r:id="rId52"/>
    <p:sldId id="526" r:id="rId53"/>
    <p:sldId id="527" r:id="rId54"/>
    <p:sldId id="528" r:id="rId55"/>
    <p:sldId id="529" r:id="rId56"/>
    <p:sldId id="530" r:id="rId57"/>
    <p:sldId id="531" r:id="rId58"/>
    <p:sldId id="532" r:id="rId59"/>
    <p:sldId id="533" r:id="rId60"/>
    <p:sldId id="534" r:id="rId61"/>
    <p:sldId id="535" r:id="rId62"/>
    <p:sldId id="536" r:id="rId63"/>
    <p:sldId id="537" r:id="rId64"/>
    <p:sldId id="269" r:id="rId65"/>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5"/>
    <a:srgbClr val="F3F5F6"/>
    <a:srgbClr val="FAA400"/>
    <a:srgbClr val="228C86"/>
    <a:srgbClr val="F4622A"/>
    <a:srgbClr val="E21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0" d="100"/>
          <a:sy n="110" d="100"/>
        </p:scale>
        <p:origin x="608"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Nov.%202020%20-%20March%201,%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Nov.%202020%20-%20March%201,%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Nov.%202020%20-%20March%201,%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Nov.%202020%20-%20March%201,%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ownloads\Data%20and%20Graphs%20for%20the%20Debt%20Paper%20as%20at%20end-Nov.%202020%20-%20March%201,%20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Ubuntu" panose="020B0504030602030204" pitchFamily="34" charset="0"/>
                <a:ea typeface="+mn-ea"/>
                <a:cs typeface="+mn-cs"/>
              </a:defRPr>
            </a:pPr>
            <a:r>
              <a:rPr lang="en-US" sz="1600" b="0" dirty="0">
                <a:solidFill>
                  <a:schemeClr val="bg1"/>
                </a:solidFill>
                <a:latin typeface="+mj-lt"/>
              </a:rPr>
              <a:t>GHANA</a:t>
            </a:r>
            <a:r>
              <a:rPr lang="en-US" sz="1600" b="0" baseline="0" dirty="0">
                <a:solidFill>
                  <a:schemeClr val="bg1"/>
                </a:solidFill>
                <a:latin typeface="+mj-lt"/>
              </a:rPr>
              <a:t>: </a:t>
            </a:r>
            <a:r>
              <a:rPr lang="en-US" sz="1600" b="0" dirty="0">
                <a:solidFill>
                  <a:schemeClr val="bg1"/>
                </a:solidFill>
                <a:latin typeface="+mj-lt"/>
              </a:rPr>
              <a:t>TOTAL, EXTERNAL AND DOMESTIC DEBT IN CEDIS - 2012 - JUNE 2022</a:t>
            </a:r>
          </a:p>
        </c:rich>
      </c:tx>
      <c:overlay val="0"/>
      <c:spPr>
        <a:solidFill>
          <a:srgbClr val="353535"/>
        </a:solid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Ubuntu" panose="020B0504030602030204" pitchFamily="34" charset="0"/>
              <a:ea typeface="+mn-ea"/>
              <a:cs typeface="+mn-cs"/>
            </a:defRPr>
          </a:pPr>
          <a:endParaRPr lang="en-GH"/>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4"/>
          <c:order val="4"/>
          <c:tx>
            <c:strRef>
              <c:f>Sheet1!$A$6</c:f>
              <c:strCache>
                <c:ptCount val="1"/>
                <c:pt idx="0">
                  <c:v>Total Public Debt (millions of cedis)</c:v>
                </c:pt>
              </c:strCache>
            </c:strRef>
          </c:tx>
          <c:spPr>
            <a:solidFill>
              <a:schemeClr val="accent5"/>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F67-4452-B245-1DD82822B463}"/>
                </c:ext>
              </c:extLst>
            </c:dLbl>
            <c:dLbl>
              <c:idx val="1"/>
              <c:layout>
                <c:manualLayout>
                  <c:x val="1.7248814144027597E-2"/>
                  <c:y val="-1.8518518518518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7-4452-B245-1DD82822B463}"/>
                </c:ext>
              </c:extLst>
            </c:dLbl>
            <c:dLbl>
              <c:idx val="2"/>
              <c:delete val="1"/>
              <c:extLst>
                <c:ext xmlns:c15="http://schemas.microsoft.com/office/drawing/2012/chart" uri="{CE6537A1-D6FC-4f65-9D91-7224C49458BB}"/>
                <c:ext xmlns:c16="http://schemas.microsoft.com/office/drawing/2014/chart" uri="{C3380CC4-5D6E-409C-BE32-E72D297353CC}">
                  <c16:uniqueId val="{00000002-EF67-4452-B245-1DD82822B463}"/>
                </c:ext>
              </c:extLst>
            </c:dLbl>
            <c:dLbl>
              <c:idx val="4"/>
              <c:delete val="1"/>
              <c:extLst>
                <c:ext xmlns:c15="http://schemas.microsoft.com/office/drawing/2012/chart" uri="{CE6537A1-D6FC-4f65-9D91-7224C49458BB}"/>
                <c:ext xmlns:c16="http://schemas.microsoft.com/office/drawing/2014/chart" uri="{C3380CC4-5D6E-409C-BE32-E72D297353CC}">
                  <c16:uniqueId val="{00000003-EF67-4452-B245-1DD82822B463}"/>
                </c:ext>
              </c:extLst>
            </c:dLbl>
            <c:dLbl>
              <c:idx val="5"/>
              <c:layout>
                <c:manualLayout>
                  <c:x val="1.034928848641656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67-4452-B245-1DD82822B4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(Sheet1!$H$1,Sheet1!$N$1:$X$1)</c:f>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extLst/>
            </c:strRef>
          </c:cat>
          <c:val>
            <c:numRef>
              <c:f>(Sheet1!$H$6,Sheet1!$N$6:$X$6)</c:f>
              <c:numCache>
                <c:formatCode>General</c:formatCode>
                <c:ptCount val="12"/>
                <c:pt idx="0">
                  <c:v>4903.6834150000004</c:v>
                </c:pt>
                <c:pt idx="1">
                  <c:v>35999.636243999994</c:v>
                </c:pt>
                <c:pt idx="2">
                  <c:v>53081.281399999993</c:v>
                </c:pt>
                <c:pt idx="3">
                  <c:v>79570.096942000004</c:v>
                </c:pt>
                <c:pt idx="4">
                  <c:v>100234.961679</c:v>
                </c:pt>
                <c:pt idx="5">
                  <c:v>120392.07768000002</c:v>
                </c:pt>
                <c:pt idx="6">
                  <c:v>142616.55283600002</c:v>
                </c:pt>
                <c:pt idx="7">
                  <c:v>173068.70240000001</c:v>
                </c:pt>
                <c:pt idx="8">
                  <c:v>218344.35264200001</c:v>
                </c:pt>
                <c:pt idx="9">
                  <c:v>291614.96000000002</c:v>
                </c:pt>
                <c:pt idx="10" formatCode="0.00">
                  <c:v>351600</c:v>
                </c:pt>
                <c:pt idx="11" formatCode="0.00">
                  <c:v>393312</c:v>
                </c:pt>
              </c:numCache>
              <c:extLst/>
            </c:numRef>
          </c:val>
          <c:extLst>
            <c:ext xmlns:c16="http://schemas.microsoft.com/office/drawing/2014/chart" uri="{C3380CC4-5D6E-409C-BE32-E72D297353CC}">
              <c16:uniqueId val="{00000005-EF67-4452-B245-1DD82822B463}"/>
            </c:ext>
          </c:extLst>
        </c:ser>
        <c:ser>
          <c:idx val="5"/>
          <c:order val="5"/>
          <c:tx>
            <c:strRef>
              <c:f>Sheet1!$A$7</c:f>
              <c:strCache>
                <c:ptCount val="1"/>
                <c:pt idx="0">
                  <c:v>Total External Public Debt (millions of cedis)</c:v>
                </c:pt>
              </c:strCache>
            </c:strRef>
          </c:tx>
          <c:spPr>
            <a:solidFill>
              <a:schemeClr val="accent6"/>
            </a:solidFill>
            <a:ln>
              <a:noFill/>
            </a:ln>
            <a:effectLst/>
            <a:sp3d/>
          </c:spPr>
          <c:invertIfNegative val="0"/>
          <c:dLbls>
            <c:delete val="1"/>
          </c:dLbls>
          <c:cat>
            <c:strRef>
              <c:f>(Sheet1!$H$1,Sheet1!$N$1:$X$1)</c:f>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extLst/>
            </c:strRef>
          </c:cat>
          <c:val>
            <c:numRef>
              <c:f>(Sheet1!$H$7,Sheet1!$N$7:$X$7)</c:f>
              <c:numCache>
                <c:formatCode>General</c:formatCode>
                <c:ptCount val="12"/>
                <c:pt idx="0">
                  <c:v>2010.0623950000002</c:v>
                </c:pt>
                <c:pt idx="1">
                  <c:v>17206.899684</c:v>
                </c:pt>
                <c:pt idx="2">
                  <c:v>25827.274899999997</c:v>
                </c:pt>
                <c:pt idx="3">
                  <c:v>44529.993584000003</c:v>
                </c:pt>
                <c:pt idx="4">
                  <c:v>59912.789006999999</c:v>
                </c:pt>
                <c:pt idx="5">
                  <c:v>68859.613368000006</c:v>
                </c:pt>
                <c:pt idx="6">
                  <c:v>75847.474419999999</c:v>
                </c:pt>
                <c:pt idx="7">
                  <c:v>86168.957951999997</c:v>
                </c:pt>
                <c:pt idx="8">
                  <c:v>112864.681488</c:v>
                </c:pt>
                <c:pt idx="9">
                  <c:v>141720.6</c:v>
                </c:pt>
                <c:pt idx="10">
                  <c:v>169800</c:v>
                </c:pt>
                <c:pt idx="11">
                  <c:v>203163</c:v>
                </c:pt>
              </c:numCache>
              <c:extLst/>
            </c:numRef>
          </c:val>
          <c:extLst>
            <c:ext xmlns:c16="http://schemas.microsoft.com/office/drawing/2014/chart" uri="{C3380CC4-5D6E-409C-BE32-E72D297353CC}">
              <c16:uniqueId val="{00000006-EF67-4452-B245-1DD82822B463}"/>
            </c:ext>
          </c:extLst>
        </c:ser>
        <c:ser>
          <c:idx val="6"/>
          <c:order val="6"/>
          <c:tx>
            <c:strRef>
              <c:f>Sheet1!$A$8</c:f>
              <c:strCache>
                <c:ptCount val="1"/>
                <c:pt idx="0">
                  <c:v>Total Domestic Public Debt (millions of cedis)</c:v>
                </c:pt>
              </c:strCache>
            </c:strRef>
          </c:tx>
          <c:spPr>
            <a:solidFill>
              <a:schemeClr val="accent1">
                <a:lumMod val="60000"/>
              </a:schemeClr>
            </a:solidFill>
            <a:ln>
              <a:noFill/>
            </a:ln>
            <a:effectLst/>
            <a:sp3d/>
          </c:spPr>
          <c:invertIfNegative val="0"/>
          <c:dLbls>
            <c:delete val="1"/>
          </c:dLbls>
          <c:cat>
            <c:strRef>
              <c:f>(Sheet1!$H$1,Sheet1!$N$1:$X$1)</c:f>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extLst/>
            </c:strRef>
          </c:cat>
          <c:val>
            <c:numRef>
              <c:f>(Sheet1!$H$8,Sheet1!$N$8:$X$8)</c:f>
              <c:numCache>
                <c:formatCode>General</c:formatCode>
                <c:ptCount val="12"/>
                <c:pt idx="0">
                  <c:v>2893.6117850000001</c:v>
                </c:pt>
                <c:pt idx="1">
                  <c:v>18792.736560000001</c:v>
                </c:pt>
                <c:pt idx="2">
                  <c:v>27254.0065</c:v>
                </c:pt>
                <c:pt idx="3">
                  <c:v>35040.167560000002</c:v>
                </c:pt>
                <c:pt idx="4">
                  <c:v>40322.134708999998</c:v>
                </c:pt>
                <c:pt idx="5">
                  <c:v>51532.464312000004</c:v>
                </c:pt>
                <c:pt idx="6">
                  <c:v>66769.078416000004</c:v>
                </c:pt>
                <c:pt idx="7">
                  <c:v>86899.744447999998</c:v>
                </c:pt>
                <c:pt idx="8">
                  <c:v>105479.72656</c:v>
                </c:pt>
                <c:pt idx="9" formatCode="0.0">
                  <c:v>149894.36000000002</c:v>
                </c:pt>
                <c:pt idx="10" formatCode="0.0">
                  <c:v>181800</c:v>
                </c:pt>
                <c:pt idx="11" formatCode="0.0">
                  <c:v>190149</c:v>
                </c:pt>
              </c:numCache>
              <c:extLst/>
            </c:numRef>
          </c:val>
          <c:extLst>
            <c:ext xmlns:c16="http://schemas.microsoft.com/office/drawing/2014/chart" uri="{C3380CC4-5D6E-409C-BE32-E72D297353CC}">
              <c16:uniqueId val="{00000007-EF67-4452-B245-1DD82822B463}"/>
            </c:ext>
          </c:extLst>
        </c:ser>
        <c:dLbls>
          <c:showLegendKey val="0"/>
          <c:showVal val="1"/>
          <c:showCatName val="0"/>
          <c:showSerName val="0"/>
          <c:showPercent val="0"/>
          <c:showBubbleSize val="0"/>
        </c:dLbls>
        <c:gapWidth val="150"/>
        <c:shape val="box"/>
        <c:axId val="1154452192"/>
        <c:axId val="1154453176"/>
        <c:axId val="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Total Public Debt (millions of US$)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(Sheet1!$H$1,Sheet1!$N$1:$X$1)</c15:sqref>
                        </c15:formulaRef>
                      </c:ext>
                    </c:extLst>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strRef>
                </c:cat>
                <c:val>
                  <c:numRef>
                    <c:extLst>
                      <c:ext uri="{02D57815-91ED-43cb-92C2-25804820EDAC}">
                        <c15:formulaRef>
                          <c15:sqref>(Sheet1!$H$2,Sheet1!$N$2:$X$2)</c15:sqref>
                        </c15:formulaRef>
                      </c:ext>
                    </c:extLst>
                    <c:numCache>
                      <c:formatCode>#,##0.00</c:formatCode>
                      <c:ptCount val="12"/>
                      <c:pt idx="0">
                        <c:v>5309.89</c:v>
                      </c:pt>
                      <c:pt idx="1">
                        <c:v>19150.78</c:v>
                      </c:pt>
                      <c:pt idx="2">
                        <c:v>24461.42</c:v>
                      </c:pt>
                      <c:pt idx="3">
                        <c:v>24787.42</c:v>
                      </c:pt>
                      <c:pt idx="4">
                        <c:v>26403.33</c:v>
                      </c:pt>
                      <c:pt idx="5">
                        <c:v>28779.9</c:v>
                      </c:pt>
                      <c:pt idx="6">
                        <c:v>32292.49</c:v>
                      </c:pt>
                      <c:pt idx="7">
                        <c:v>35888.5</c:v>
                      </c:pt>
                      <c:pt idx="8">
                        <c:v>39408.07</c:v>
                      </c:pt>
                      <c:pt idx="9">
                        <c:v>50804</c:v>
                      </c:pt>
                      <c:pt idx="10">
                        <c:v>58600</c:v>
                      </c:pt>
                      <c:pt idx="11">
                        <c:v>54400</c:v>
                      </c:pt>
                    </c:numCache>
                  </c:numRef>
                </c:val>
                <c:extLst>
                  <c:ext xmlns:c16="http://schemas.microsoft.com/office/drawing/2014/chart" uri="{C3380CC4-5D6E-409C-BE32-E72D297353CC}">
                    <c16:uniqueId val="{00000008-EF67-4452-B245-1DD82822B46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(Sheet1!$H$1,Sheet1!$N$1:$X$1)</c15:sqref>
                        </c15:formulaRef>
                      </c:ext>
                    </c:extLst>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strRef>
                </c:cat>
                <c:val>
                  <c:numRef>
                    <c:extLst xmlns:c15="http://schemas.microsoft.com/office/drawing/2012/chart">
                      <c:ext xmlns:c15="http://schemas.microsoft.com/office/drawing/2012/chart" uri="{02D57815-91ED-43cb-92C2-25804820EDAC}">
                        <c15:formulaRef>
                          <c15:sqref>(Sheet1!$H$3,Sheet1!$N$3:$X$3)</c15:sqref>
                        </c15:formulaRef>
                      </c:ext>
                    </c:extLst>
                    <c:numCache>
                      <c:formatCode>#,##0.00</c:formatCode>
                      <c:ptCount val="12"/>
                      <c:pt idx="0">
                        <c:v>2176.5700000000002</c:v>
                      </c:pt>
                      <c:pt idx="1">
                        <c:v>9153.58</c:v>
                      </c:pt>
                      <c:pt idx="2">
                        <c:v>11901.97</c:v>
                      </c:pt>
                      <c:pt idx="3">
                        <c:v>13871.84</c:v>
                      </c:pt>
                      <c:pt idx="4">
                        <c:v>15781.89</c:v>
                      </c:pt>
                      <c:pt idx="5">
                        <c:v>16460.990000000002</c:v>
                      </c:pt>
                      <c:pt idx="6">
                        <c:v>17174.05</c:v>
                      </c:pt>
                      <c:pt idx="7">
                        <c:v>17868.48</c:v>
                      </c:pt>
                      <c:pt idx="8">
                        <c:v>20370.48</c:v>
                      </c:pt>
                      <c:pt idx="9">
                        <c:v>24690</c:v>
                      </c:pt>
                      <c:pt idx="10">
                        <c:v>28300</c:v>
                      </c:pt>
                      <c:pt idx="11">
                        <c:v>28100</c:v>
                      </c:pt>
                    </c:numCache>
                  </c:numRef>
                </c:val>
                <c:extLst xmlns:c15="http://schemas.microsoft.com/office/drawing/2012/chart">
                  <c:ext xmlns:c16="http://schemas.microsoft.com/office/drawing/2014/chart" uri="{C3380CC4-5D6E-409C-BE32-E72D297353CC}">
                    <c16:uniqueId val="{00000009-EF67-4452-B245-1DD82822B46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(Sheet1!$H$1,Sheet1!$N$1:$X$1)</c15:sqref>
                        </c15:formulaRef>
                      </c:ext>
                    </c:extLst>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strRef>
                </c:cat>
                <c:val>
                  <c:numRef>
                    <c:extLst xmlns:c15="http://schemas.microsoft.com/office/drawing/2012/chart">
                      <c:ext xmlns:c15="http://schemas.microsoft.com/office/drawing/2012/chart" uri="{02D57815-91ED-43cb-92C2-25804820EDAC}">
                        <c15:formulaRef>
                          <c15:sqref>(Sheet1!$H$4,Sheet1!$N$4:$X$4)</c15:sqref>
                        </c15:formulaRef>
                      </c:ext>
                    </c:extLst>
                    <c:numCache>
                      <c:formatCode>#,##0.00</c:formatCode>
                      <c:ptCount val="12"/>
                      <c:pt idx="0">
                        <c:v>3133.31</c:v>
                      </c:pt>
                      <c:pt idx="1">
                        <c:v>9997.2000000000007</c:v>
                      </c:pt>
                      <c:pt idx="2">
                        <c:v>12559.45</c:v>
                      </c:pt>
                      <c:pt idx="3">
                        <c:v>10915.6</c:v>
                      </c:pt>
                      <c:pt idx="4">
                        <c:v>10621.43</c:v>
                      </c:pt>
                      <c:pt idx="5">
                        <c:v>12318.91</c:v>
                      </c:pt>
                      <c:pt idx="6">
                        <c:v>15118.44</c:v>
                      </c:pt>
                      <c:pt idx="7">
                        <c:v>18020.02</c:v>
                      </c:pt>
                      <c:pt idx="8">
                        <c:v>19037.599999999999</c:v>
                      </c:pt>
                      <c:pt idx="9">
                        <c:v>26114</c:v>
                      </c:pt>
                      <c:pt idx="10">
                        <c:v>30300</c:v>
                      </c:pt>
                      <c:pt idx="11">
                        <c:v>26300</c:v>
                      </c:pt>
                    </c:numCache>
                  </c:numRef>
                </c:val>
                <c:extLst xmlns:c15="http://schemas.microsoft.com/office/drawing/2012/chart">
                  <c:ext xmlns:c16="http://schemas.microsoft.com/office/drawing/2014/chart" uri="{C3380CC4-5D6E-409C-BE32-E72D297353CC}">
                    <c16:uniqueId val="{0000000A-EF67-4452-B245-1DD82822B46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(Sheet1!$H$1,Sheet1!$N$1:$X$1)</c15:sqref>
                        </c15:formulaRef>
                      </c:ext>
                    </c:extLst>
                    <c:strCache>
                      <c:ptCount val="12"/>
                      <c:pt idx="0">
                        <c:v>2006</c:v>
                      </c:pt>
                      <c:pt idx="1">
                        <c:v>2012</c:v>
                      </c:pt>
                      <c:pt idx="2">
                        <c:v>2013</c:v>
                      </c:pt>
                      <c:pt idx="3">
                        <c:v>2014</c:v>
                      </c:pt>
                      <c:pt idx="4">
                        <c:v>2015</c:v>
                      </c:pt>
                      <c:pt idx="5">
                        <c:v>2016</c:v>
                      </c:pt>
                      <c:pt idx="6">
                        <c:v>2017</c:v>
                      </c:pt>
                      <c:pt idx="7">
                        <c:v>2018</c:v>
                      </c:pt>
                      <c:pt idx="8">
                        <c:v>2019</c:v>
                      </c:pt>
                      <c:pt idx="9">
                        <c:v>2020</c:v>
                      </c:pt>
                      <c:pt idx="10">
                        <c:v>2021</c:v>
                      </c:pt>
                      <c:pt idx="11">
                        <c:v>2022 (June)</c:v>
                      </c:pt>
                    </c:strCache>
                  </c:strRef>
                </c:cat>
                <c:val>
                  <c:numRef>
                    <c:extLst xmlns:c15="http://schemas.microsoft.com/office/drawing/2012/chart">
                      <c:ext xmlns:c15="http://schemas.microsoft.com/office/drawing/2012/chart" uri="{02D57815-91ED-43cb-92C2-25804820EDAC}">
                        <c15:formulaRef>
                          <c15:sqref>(Sheet1!$H$5,Sheet1!$N$5:$X$5)</c15:sqref>
                        </c15:formulaRef>
                      </c:ext>
                    </c:extLst>
                    <c:numCache>
                      <c:formatCode>#,##0.00</c:formatCode>
                      <c:ptCount val="12"/>
                      <c:pt idx="0">
                        <c:v>0.92349999999999999</c:v>
                      </c:pt>
                      <c:pt idx="1">
                        <c:v>1.8797999999999999</c:v>
                      </c:pt>
                      <c:pt idx="2">
                        <c:v>2.17</c:v>
                      </c:pt>
                      <c:pt idx="3">
                        <c:v>3.2101000000000002</c:v>
                      </c:pt>
                      <c:pt idx="4">
                        <c:v>3.7963</c:v>
                      </c:pt>
                      <c:pt idx="5">
                        <c:v>4.1832000000000003</c:v>
                      </c:pt>
                      <c:pt idx="6">
                        <c:v>4.4164000000000003</c:v>
                      </c:pt>
                      <c:pt idx="7">
                        <c:v>4.8224</c:v>
                      </c:pt>
                      <c:pt idx="8">
                        <c:v>5.5406000000000004</c:v>
                      </c:pt>
                      <c:pt idx="9">
                        <c:v>5.74</c:v>
                      </c:pt>
                      <c:pt idx="10">
                        <c:v>6</c:v>
                      </c:pt>
                      <c:pt idx="11">
                        <c:v>7.23</c:v>
                      </c:pt>
                    </c:numCache>
                  </c:numRef>
                </c:val>
                <c:extLst xmlns:c15="http://schemas.microsoft.com/office/drawing/2012/chart">
                  <c:ext xmlns:c16="http://schemas.microsoft.com/office/drawing/2014/chart" uri="{C3380CC4-5D6E-409C-BE32-E72D297353CC}">
                    <c16:uniqueId val="{0000000B-EF67-4452-B245-1DD82822B463}"/>
                  </c:ext>
                </c:extLst>
              </c15:ser>
            </c15:filteredBarSeries>
          </c:ext>
        </c:extLst>
      </c:bar3DChart>
      <c:catAx>
        <c:axId val="1154452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1154453176"/>
        <c:crosses val="autoZero"/>
        <c:auto val="1"/>
        <c:lblAlgn val="ctr"/>
        <c:lblOffset val="100"/>
        <c:noMultiLvlLbl val="0"/>
      </c:catAx>
      <c:valAx>
        <c:axId val="1154453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Amount in Cedis</a:t>
                </a:r>
              </a:p>
            </c:rich>
          </c:tx>
          <c:layout>
            <c:manualLayout>
              <c:xMode val="edge"/>
              <c:yMode val="edge"/>
              <c:x val="1.4956983653273749E-2"/>
              <c:y val="0.259204505686789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1154452192"/>
        <c:crosses val="autoZero"/>
        <c:crossBetween val="between"/>
      </c:valAx>
      <c:spPr>
        <a:noFill/>
        <a:ln>
          <a:noFill/>
        </a:ln>
        <a:effectLst/>
      </c:spPr>
    </c:plotArea>
    <c:legend>
      <c:legendPos val="b"/>
      <c:layout>
        <c:manualLayout>
          <c:xMode val="edge"/>
          <c:yMode val="edge"/>
          <c:x val="1.9316888804379977E-2"/>
          <c:y val="0.93710429272641549"/>
          <c:w val="0.95298135371205395"/>
          <c:h val="4.655765627442265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Total Tax Revenue(</a:t>
            </a:r>
            <a:r>
              <a:rPr lang="en-US" sz="1400" b="1" i="0" u="none" strike="noStrike" baseline="0" dirty="0">
                <a:effectLst/>
              </a:rPr>
              <a:t>less statutory funds</a:t>
            </a:r>
            <a:r>
              <a:rPr lang="en-US" sz="1800" b="1" i="0" baseline="0" dirty="0">
                <a:effectLst/>
              </a:rPr>
              <a:t>), and Debt service+ Compensation of employees for Jan-Jun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Sheet1!$B$2:$B$5</c:f>
              <c:numCache>
                <c:formatCode>General</c:formatCode>
                <c:ptCount val="1"/>
                <c:pt idx="0">
                  <c:v>20</c:v>
                </c:pt>
              </c:numCache>
              <c:extLst/>
            </c:numRef>
          </c:val>
          <c:extLst>
            <c:ext xmlns:c16="http://schemas.microsoft.com/office/drawing/2014/chart" uri="{C3380CC4-5D6E-409C-BE32-E72D297353CC}">
              <c16:uniqueId val="{00000000-A745-4A25-9D3E-60DAB1CC707B}"/>
            </c:ext>
          </c:extLst>
        </c:ser>
        <c:ser>
          <c:idx val="1"/>
          <c:order val="1"/>
          <c:tx>
            <c:strRef>
              <c:f>Sheet1!$C$1</c:f>
              <c:strCache>
                <c:ptCount val="1"/>
                <c:pt idx="0">
                  <c:v>Debt service + Compensation of employees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Sheet1!$C$2:$C$5</c:f>
              <c:numCache>
                <c:formatCode>General</c:formatCode>
                <c:ptCount val="1"/>
                <c:pt idx="0">
                  <c:v>43.1</c:v>
                </c:pt>
              </c:numCache>
              <c:extLst/>
            </c:numRef>
          </c:val>
          <c:extLst>
            <c:ext xmlns:c16="http://schemas.microsoft.com/office/drawing/2014/chart" uri="{C3380CC4-5D6E-409C-BE32-E72D297353CC}">
              <c16:uniqueId val="{00000001-A745-4A25-9D3E-60DAB1CC707B}"/>
            </c:ext>
          </c:extLst>
        </c:ser>
        <c:dLbls>
          <c:dLblPos val="outEnd"/>
          <c:showLegendKey val="0"/>
          <c:showVal val="1"/>
          <c:showCatName val="0"/>
          <c:showSerName val="0"/>
          <c:showPercent val="0"/>
          <c:showBubbleSize val="0"/>
        </c:dLbls>
        <c:gapWidth val="219"/>
        <c:overlap val="-27"/>
        <c:axId val="2121978175"/>
        <c:axId val="212197734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20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A745-4A25-9D3E-60DAB1CC707B}"/>
                  </c:ext>
                </c:extLst>
              </c15:ser>
            </c15:filteredBarSeries>
          </c:ext>
        </c:extLst>
      </c:barChart>
      <c:catAx>
        <c:axId val="2121978175"/>
        <c:scaling>
          <c:orientation val="minMax"/>
        </c:scaling>
        <c:delete val="1"/>
        <c:axPos val="b"/>
        <c:numFmt formatCode="General" sourceLinked="1"/>
        <c:majorTickMark val="none"/>
        <c:minorTickMark val="none"/>
        <c:tickLblPos val="nextTo"/>
        <c:crossAx val="2121977343"/>
        <c:crosses val="autoZero"/>
        <c:auto val="1"/>
        <c:lblAlgn val="ctr"/>
        <c:lblOffset val="100"/>
        <c:noMultiLvlLbl val="0"/>
      </c:catAx>
      <c:valAx>
        <c:axId val="212197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219781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3F5F6"/>
    </a:solidFill>
    <a:ln>
      <a:noFill/>
    </a:ln>
    <a:effectLst/>
  </c:spPr>
  <c:txPr>
    <a:bodyPr/>
    <a:lstStyle/>
    <a:p>
      <a:pPr>
        <a:defRPr/>
      </a:pPr>
      <a:endParaRPr lang="en-G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Total Tax Revenue(less statutory funds), and Debt service for Jan-Jun 2022</a:t>
            </a:r>
            <a:endParaRPr lang="en-GH"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Sheet1!$B$2:$B$5</c:f>
              <c:numCache>
                <c:formatCode>General</c:formatCode>
                <c:ptCount val="1"/>
                <c:pt idx="0">
                  <c:v>20</c:v>
                </c:pt>
              </c:numCache>
              <c:extLst/>
            </c:numRef>
          </c:val>
          <c:extLst>
            <c:ext xmlns:c16="http://schemas.microsoft.com/office/drawing/2014/chart" uri="{C3380CC4-5D6E-409C-BE32-E72D297353CC}">
              <c16:uniqueId val="{00000000-12D4-42BC-ABFE-3CB78D9716F5}"/>
            </c:ext>
          </c:extLst>
        </c:ser>
        <c:ser>
          <c:idx val="1"/>
          <c:order val="1"/>
          <c:tx>
            <c:strRef>
              <c:f>Sheet1!$C$1</c:f>
              <c:strCache>
                <c:ptCount val="1"/>
                <c:pt idx="0">
                  <c:v>Debt service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Sheet1!$C$2:$C$5</c:f>
              <c:numCache>
                <c:formatCode>General</c:formatCode>
                <c:ptCount val="1"/>
                <c:pt idx="0">
                  <c:v>26.1</c:v>
                </c:pt>
              </c:numCache>
              <c:extLst/>
            </c:numRef>
          </c:val>
          <c:extLst>
            <c:ext xmlns:c16="http://schemas.microsoft.com/office/drawing/2014/chart" uri="{C3380CC4-5D6E-409C-BE32-E72D297353CC}">
              <c16:uniqueId val="{00000001-12D4-42BC-ABFE-3CB78D9716F5}"/>
            </c:ext>
          </c:extLst>
        </c:ser>
        <c:dLbls>
          <c:dLblPos val="outEnd"/>
          <c:showLegendKey val="0"/>
          <c:showVal val="1"/>
          <c:showCatName val="0"/>
          <c:showSerName val="0"/>
          <c:showPercent val="0"/>
          <c:showBubbleSize val="0"/>
        </c:dLbls>
        <c:gapWidth val="219"/>
        <c:overlap val="-27"/>
        <c:axId val="2125576927"/>
        <c:axId val="2125580255"/>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20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12D4-42BC-ABFE-3CB78D9716F5}"/>
                  </c:ext>
                </c:extLst>
              </c15:ser>
            </c15:filteredBarSeries>
          </c:ext>
        </c:extLst>
      </c:barChart>
      <c:catAx>
        <c:axId val="2125576927"/>
        <c:scaling>
          <c:orientation val="minMax"/>
        </c:scaling>
        <c:delete val="1"/>
        <c:axPos val="b"/>
        <c:numFmt formatCode="General" sourceLinked="1"/>
        <c:majorTickMark val="none"/>
        <c:minorTickMark val="none"/>
        <c:tickLblPos val="nextTo"/>
        <c:crossAx val="2125580255"/>
        <c:crosses val="autoZero"/>
        <c:auto val="1"/>
        <c:lblAlgn val="ctr"/>
        <c:lblOffset val="100"/>
        <c:noMultiLvlLbl val="0"/>
      </c:catAx>
      <c:valAx>
        <c:axId val="2125580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25576927"/>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G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Total Tax Revenue(</a:t>
            </a:r>
            <a:r>
              <a:rPr lang="en-US" sz="1400" b="1" i="0" u="none" strike="noStrike" baseline="0" dirty="0">
                <a:effectLst/>
              </a:rPr>
              <a:t>less statutory funds</a:t>
            </a:r>
            <a:r>
              <a:rPr lang="en-US" sz="1800" b="1" i="0" baseline="0" dirty="0">
                <a:effectLst/>
              </a:rPr>
              <a:t>), and Compensation of employees for Jan-Jun 2022</a:t>
            </a:r>
            <a:endParaRPr lang="en-GH"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Sheet1!$B$2:$B$5</c:f>
              <c:numCache>
                <c:formatCode>General</c:formatCode>
                <c:ptCount val="1"/>
                <c:pt idx="0">
                  <c:v>20</c:v>
                </c:pt>
              </c:numCache>
              <c:extLst/>
            </c:numRef>
          </c:val>
          <c:extLst>
            <c:ext xmlns:c16="http://schemas.microsoft.com/office/drawing/2014/chart" uri="{C3380CC4-5D6E-409C-BE32-E72D297353CC}">
              <c16:uniqueId val="{00000000-7C37-4CA2-A16E-DC0226E29833}"/>
            </c:ext>
          </c:extLst>
        </c:ser>
        <c:ser>
          <c:idx val="1"/>
          <c:order val="1"/>
          <c:tx>
            <c:strRef>
              <c:f>Sheet1!$C$1</c:f>
              <c:strCache>
                <c:ptCount val="1"/>
                <c:pt idx="0">
                  <c:v>Compensation of employees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20</c:v>
                </c:pt>
              </c:strCache>
              <c:extLst/>
            </c:strRef>
          </c:cat>
          <c:val>
            <c:numRef>
              <c:f>Sheet1!$C$2:$C$5</c:f>
              <c:numCache>
                <c:formatCode>General</c:formatCode>
                <c:ptCount val="1"/>
                <c:pt idx="0">
                  <c:v>17</c:v>
                </c:pt>
              </c:numCache>
              <c:extLst/>
            </c:numRef>
          </c:val>
          <c:extLst>
            <c:ext xmlns:c16="http://schemas.microsoft.com/office/drawing/2014/chart" uri="{C3380CC4-5D6E-409C-BE32-E72D297353CC}">
              <c16:uniqueId val="{00000001-7C37-4CA2-A16E-DC0226E29833}"/>
            </c:ext>
          </c:extLst>
        </c:ser>
        <c:dLbls>
          <c:dLblPos val="outEnd"/>
          <c:showLegendKey val="0"/>
          <c:showVal val="1"/>
          <c:showCatName val="0"/>
          <c:showSerName val="0"/>
          <c:showPercent val="0"/>
          <c:showBubbleSize val="0"/>
        </c:dLbls>
        <c:gapWidth val="219"/>
        <c:overlap val="-27"/>
        <c:axId val="2132844655"/>
        <c:axId val="2132852975"/>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20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7C37-4CA2-A16E-DC0226E29833}"/>
                  </c:ext>
                </c:extLst>
              </c15:ser>
            </c15:filteredBarSeries>
          </c:ext>
        </c:extLst>
      </c:barChart>
      <c:catAx>
        <c:axId val="2132844655"/>
        <c:scaling>
          <c:orientation val="minMax"/>
        </c:scaling>
        <c:delete val="1"/>
        <c:axPos val="b"/>
        <c:numFmt formatCode="General" sourceLinked="1"/>
        <c:majorTickMark val="none"/>
        <c:minorTickMark val="none"/>
        <c:tickLblPos val="nextTo"/>
        <c:crossAx val="2132852975"/>
        <c:crosses val="autoZero"/>
        <c:auto val="1"/>
        <c:lblAlgn val="ctr"/>
        <c:lblOffset val="100"/>
        <c:noMultiLvlLbl val="0"/>
      </c:catAx>
      <c:valAx>
        <c:axId val="213285297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3284465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G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Total Public Domestic Debt-to-Domestic Revenue Ratio (%)</a:t>
            </a:r>
          </a:p>
        </c:rich>
      </c:tx>
      <c:layout>
        <c:manualLayout>
          <c:xMode val="edge"/>
          <c:yMode val="edge"/>
          <c:x val="0.25973679876692068"/>
          <c:y val="2.64680358212521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lineChart>
        <c:grouping val="standard"/>
        <c:varyColors val="0"/>
        <c:ser>
          <c:idx val="34"/>
          <c:order val="34"/>
          <c:tx>
            <c:strRef>
              <c:f>Sheet1!$A$36</c:f>
              <c:strCache>
                <c:ptCount val="1"/>
                <c:pt idx="0">
                  <c:v>Total Public Domestic Debt-to-Domestic Revenue Ratio (%)</c:v>
                </c:pt>
              </c:strCache>
            </c:strRef>
          </c:tx>
          <c:spPr>
            <a:ln w="28575" cap="rnd">
              <a:solidFill>
                <a:schemeClr val="accent5">
                  <a:lumMod val="50000"/>
                </a:schemeClr>
              </a:solidFill>
              <a:round/>
            </a:ln>
            <a:effectLst/>
          </c:spPr>
          <c:marker>
            <c:symbol val="none"/>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Sheet1!$B$36:$V$36</c:f>
              <c:numCache>
                <c:formatCode>General</c:formatCode>
                <c:ptCount val="21"/>
                <c:pt idx="0">
                  <c:v>163.00195926002908</c:v>
                </c:pt>
                <c:pt idx="1">
                  <c:v>147.6363606082549</c:v>
                </c:pt>
                <c:pt idx="2">
                  <c:v>142.41174833623424</c:v>
                </c:pt>
                <c:pt idx="3">
                  <c:v>98.898625191006346</c:v>
                </c:pt>
                <c:pt idx="4">
                  <c:v>88.943106853352987</c:v>
                </c:pt>
                <c:pt idx="5">
                  <c:v>78.769218345137332</c:v>
                </c:pt>
                <c:pt idx="6">
                  <c:v>113.16875063553522</c:v>
                </c:pt>
                <c:pt idx="7">
                  <c:v>101.56688345658722</c:v>
                </c:pt>
                <c:pt idx="8">
                  <c:v>101.51838372480428</c:v>
                </c:pt>
                <c:pt idx="9">
                  <c:v>108.19085708243009</c:v>
                </c:pt>
                <c:pt idx="10">
                  <c:v>113.55865373285654</c:v>
                </c:pt>
                <c:pt idx="11">
                  <c:v>108.64486099571803</c:v>
                </c:pt>
                <c:pt idx="12">
                  <c:v>129.02314086808465</c:v>
                </c:pt>
                <c:pt idx="13">
                  <c:v>153.90352937854703</c:v>
                </c:pt>
                <c:pt idx="14">
                  <c:v>139.4472580677255</c:v>
                </c:pt>
                <c:pt idx="15">
                  <c:v>145.00400864871474</c:v>
                </c:pt>
                <c:pt idx="16">
                  <c:v>163.47628013920038</c:v>
                </c:pt>
                <c:pt idx="17">
                  <c:v>173.01229634044276</c:v>
                </c:pt>
                <c:pt idx="18">
                  <c:v>186.87353516307934</c:v>
                </c:pt>
                <c:pt idx="19">
                  <c:v>184.40543875076702</c:v>
                </c:pt>
                <c:pt idx="20">
                  <c:v>278.07882783230417</c:v>
                </c:pt>
              </c:numCache>
            </c:numRef>
          </c:val>
          <c:smooth val="0"/>
          <c:extLst>
            <c:ext xmlns:c16="http://schemas.microsoft.com/office/drawing/2014/chart" uri="{C3380CC4-5D6E-409C-BE32-E72D297353CC}">
              <c16:uniqueId val="{00000000-90ED-4A16-97A3-502E8F39F04D}"/>
            </c:ext>
          </c:extLst>
        </c:ser>
        <c:dLbls>
          <c:showLegendKey val="0"/>
          <c:showVal val="0"/>
          <c:showCatName val="0"/>
          <c:showSerName val="0"/>
          <c:showPercent val="0"/>
          <c:showBubbleSize val="0"/>
        </c:dLbls>
        <c:smooth val="0"/>
        <c:axId val="594426608"/>
        <c:axId val="594433496"/>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 Public Debt (millions of US$)</c:v>
                      </c:pt>
                    </c:strCache>
                  </c:strRef>
                </c:tx>
                <c:spPr>
                  <a:ln w="28575" cap="rnd">
                    <a:solidFill>
                      <a:schemeClr val="accent1"/>
                    </a:solidFill>
                    <a:round/>
                  </a:ln>
                  <a:effectLst/>
                </c:spPr>
                <c:marker>
                  <c:symbol val="none"/>
                </c:marker>
                <c:cat>
                  <c:numRef>
                    <c:extLst>
                      <c:ex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Sheet1!$B$2:$V$2</c15:sqref>
                        </c15:formulaRef>
                      </c:ext>
                    </c:extLst>
                    <c:numCache>
                      <c:formatCode>#,##0.00</c:formatCode>
                      <c:ptCount val="21"/>
                      <c:pt idx="0">
                        <c:v>7159.33</c:v>
                      </c:pt>
                      <c:pt idx="1">
                        <c:v>7430.75</c:v>
                      </c:pt>
                      <c:pt idx="2">
                        <c:v>7787.58</c:v>
                      </c:pt>
                      <c:pt idx="3">
                        <c:v>9088.68</c:v>
                      </c:pt>
                      <c:pt idx="4">
                        <c:v>8315.41</c:v>
                      </c:pt>
                      <c:pt idx="5">
                        <c:v>8345.15</c:v>
                      </c:pt>
                      <c:pt idx="6">
                        <c:v>5309.89</c:v>
                      </c:pt>
                      <c:pt idx="7">
                        <c:v>7405.28</c:v>
                      </c:pt>
                      <c:pt idx="8">
                        <c:v>8037.27</c:v>
                      </c:pt>
                      <c:pt idx="9">
                        <c:v>9303.68</c:v>
                      </c:pt>
                      <c:pt idx="10">
                        <c:v>11937.31</c:v>
                      </c:pt>
                      <c:pt idx="11">
                        <c:v>15350.08</c:v>
                      </c:pt>
                      <c:pt idx="12">
                        <c:v>19150.78</c:v>
                      </c:pt>
                      <c:pt idx="13">
                        <c:v>24461.42</c:v>
                      </c:pt>
                      <c:pt idx="14">
                        <c:v>24787.42</c:v>
                      </c:pt>
                      <c:pt idx="15">
                        <c:v>26403.33</c:v>
                      </c:pt>
                      <c:pt idx="16">
                        <c:v>28779.9</c:v>
                      </c:pt>
                      <c:pt idx="17">
                        <c:v>32292.49</c:v>
                      </c:pt>
                      <c:pt idx="18">
                        <c:v>35888.5</c:v>
                      </c:pt>
                      <c:pt idx="19">
                        <c:v>39408.07</c:v>
                      </c:pt>
                      <c:pt idx="20">
                        <c:v>50804</c:v>
                      </c:pt>
                    </c:numCache>
                  </c:numRef>
                </c:val>
                <c:smooth val="0"/>
                <c:extLst>
                  <c:ext xmlns:c16="http://schemas.microsoft.com/office/drawing/2014/chart" uri="{C3380CC4-5D6E-409C-BE32-E72D297353CC}">
                    <c16:uniqueId val="{00000001-90ED-4A16-97A3-502E8F39F04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Sheet1!$B$3:$V$3</c15:sqref>
                        </c15:formulaRef>
                      </c:ext>
                    </c:extLst>
                    <c:numCache>
                      <c:formatCode>#,##0.00</c:formatCode>
                      <c:ptCount val="21"/>
                      <c:pt idx="0">
                        <c:v>6021</c:v>
                      </c:pt>
                      <c:pt idx="1">
                        <c:v>6025.61</c:v>
                      </c:pt>
                      <c:pt idx="2">
                        <c:v>6131.31</c:v>
                      </c:pt>
                      <c:pt idx="3">
                        <c:v>7548.9</c:v>
                      </c:pt>
                      <c:pt idx="4">
                        <c:v>6447.88</c:v>
                      </c:pt>
                      <c:pt idx="5">
                        <c:v>6347.8</c:v>
                      </c:pt>
                      <c:pt idx="6">
                        <c:v>2176.5700000000002</c:v>
                      </c:pt>
                      <c:pt idx="7">
                        <c:v>3585.93</c:v>
                      </c:pt>
                      <c:pt idx="8">
                        <c:v>4001.07</c:v>
                      </c:pt>
                      <c:pt idx="9">
                        <c:v>5007.88</c:v>
                      </c:pt>
                      <c:pt idx="10">
                        <c:v>6254.55</c:v>
                      </c:pt>
                      <c:pt idx="11">
                        <c:v>7652.95</c:v>
                      </c:pt>
                      <c:pt idx="12">
                        <c:v>9153.58</c:v>
                      </c:pt>
                      <c:pt idx="13">
                        <c:v>11901.97</c:v>
                      </c:pt>
                      <c:pt idx="14">
                        <c:v>13871.84</c:v>
                      </c:pt>
                      <c:pt idx="15">
                        <c:v>15781.89</c:v>
                      </c:pt>
                      <c:pt idx="16">
                        <c:v>16460.990000000002</c:v>
                      </c:pt>
                      <c:pt idx="17">
                        <c:v>17174.05</c:v>
                      </c:pt>
                      <c:pt idx="18">
                        <c:v>17868.48</c:v>
                      </c:pt>
                      <c:pt idx="19">
                        <c:v>20370.48</c:v>
                      </c:pt>
                      <c:pt idx="20">
                        <c:v>24690</c:v>
                      </c:pt>
                    </c:numCache>
                  </c:numRef>
                </c:val>
                <c:smooth val="0"/>
                <c:extLst xmlns:c15="http://schemas.microsoft.com/office/drawing/2012/chart">
                  <c:ext xmlns:c16="http://schemas.microsoft.com/office/drawing/2014/chart" uri="{C3380CC4-5D6E-409C-BE32-E72D297353CC}">
                    <c16:uniqueId val="{00000002-90ED-4A16-97A3-502E8F39F04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Sheet1!$B$4:$V$4</c15:sqref>
                        </c15:formulaRef>
                      </c:ext>
                    </c:extLst>
                    <c:numCache>
                      <c:formatCode>#,##0.00</c:formatCode>
                      <c:ptCount val="21"/>
                      <c:pt idx="0">
                        <c:v>1138.3399999999999</c:v>
                      </c:pt>
                      <c:pt idx="1">
                        <c:v>1405.14</c:v>
                      </c:pt>
                      <c:pt idx="2">
                        <c:v>1656.27</c:v>
                      </c:pt>
                      <c:pt idx="3">
                        <c:v>1539.78</c:v>
                      </c:pt>
                      <c:pt idx="4">
                        <c:v>1867.53</c:v>
                      </c:pt>
                      <c:pt idx="5">
                        <c:v>1997.35</c:v>
                      </c:pt>
                      <c:pt idx="6">
                        <c:v>3133.31</c:v>
                      </c:pt>
                      <c:pt idx="7">
                        <c:v>3819.35</c:v>
                      </c:pt>
                      <c:pt idx="8">
                        <c:v>4038.2</c:v>
                      </c:pt>
                      <c:pt idx="9">
                        <c:v>4295.76</c:v>
                      </c:pt>
                      <c:pt idx="10">
                        <c:v>5682.76</c:v>
                      </c:pt>
                      <c:pt idx="11">
                        <c:v>7697.13</c:v>
                      </c:pt>
                      <c:pt idx="12">
                        <c:v>9997.2000000000007</c:v>
                      </c:pt>
                      <c:pt idx="13">
                        <c:v>12559.45</c:v>
                      </c:pt>
                      <c:pt idx="14">
                        <c:v>10915.6</c:v>
                      </c:pt>
                      <c:pt idx="15">
                        <c:v>10621.43</c:v>
                      </c:pt>
                      <c:pt idx="16">
                        <c:v>12318.91</c:v>
                      </c:pt>
                      <c:pt idx="17">
                        <c:v>15118.44</c:v>
                      </c:pt>
                      <c:pt idx="18">
                        <c:v>18020.02</c:v>
                      </c:pt>
                      <c:pt idx="19">
                        <c:v>19037.599999999999</c:v>
                      </c:pt>
                      <c:pt idx="20">
                        <c:v>26114</c:v>
                      </c:pt>
                    </c:numCache>
                  </c:numRef>
                </c:val>
                <c:smooth val="0"/>
                <c:extLst xmlns:c15="http://schemas.microsoft.com/office/drawing/2012/chart">
                  <c:ext xmlns:c16="http://schemas.microsoft.com/office/drawing/2014/chart" uri="{C3380CC4-5D6E-409C-BE32-E72D297353CC}">
                    <c16:uniqueId val="{00000003-90ED-4A16-97A3-502E8F39F04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Sheet1!$B$5:$V$5</c15:sqref>
                        </c15:formulaRef>
                      </c:ext>
                    </c:extLst>
                    <c:numCache>
                      <c:formatCode>#,##0.00</c:formatCode>
                      <c:ptCount val="21"/>
                      <c:pt idx="0">
                        <c:v>0.68889999999999996</c:v>
                      </c:pt>
                      <c:pt idx="1">
                        <c:v>0.72550000000000003</c:v>
                      </c:pt>
                      <c:pt idx="2">
                        <c:v>0.83979999999999999</c:v>
                      </c:pt>
                      <c:pt idx="3">
                        <c:v>0.88270000000000004</c:v>
                      </c:pt>
                      <c:pt idx="4">
                        <c:v>0.90480000000000005</c:v>
                      </c:pt>
                      <c:pt idx="5">
                        <c:v>0.91320000000000001</c:v>
                      </c:pt>
                      <c:pt idx="6">
                        <c:v>0.92349999999999999</c:v>
                      </c:pt>
                      <c:pt idx="7">
                        <c:v>0.97089999999999999</c:v>
                      </c:pt>
                      <c:pt idx="8">
                        <c:v>1.2073</c:v>
                      </c:pt>
                      <c:pt idx="9">
                        <c:v>1.429</c:v>
                      </c:pt>
                      <c:pt idx="10">
                        <c:v>1.4584999999999999</c:v>
                      </c:pt>
                      <c:pt idx="11">
                        <c:v>1.546</c:v>
                      </c:pt>
                      <c:pt idx="12">
                        <c:v>1.8797999999999999</c:v>
                      </c:pt>
                      <c:pt idx="13">
                        <c:v>2.17</c:v>
                      </c:pt>
                      <c:pt idx="14">
                        <c:v>3.2101000000000002</c:v>
                      </c:pt>
                      <c:pt idx="15">
                        <c:v>3.7963</c:v>
                      </c:pt>
                      <c:pt idx="16">
                        <c:v>4.1832000000000003</c:v>
                      </c:pt>
                      <c:pt idx="17">
                        <c:v>4.4164000000000003</c:v>
                      </c:pt>
                      <c:pt idx="18">
                        <c:v>4.8224</c:v>
                      </c:pt>
                      <c:pt idx="19">
                        <c:v>5.5406000000000004</c:v>
                      </c:pt>
                      <c:pt idx="20">
                        <c:v>5.74</c:v>
                      </c:pt>
                    </c:numCache>
                  </c:numRef>
                </c:val>
                <c:smooth val="0"/>
                <c:extLst xmlns:c15="http://schemas.microsoft.com/office/drawing/2012/chart">
                  <c:ext xmlns:c16="http://schemas.microsoft.com/office/drawing/2014/chart" uri="{C3380CC4-5D6E-409C-BE32-E72D297353CC}">
                    <c16:uniqueId val="{00000004-90ED-4A16-97A3-502E8F39F04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Total Public Debt (millions of cedis)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Sheet1!$B$6:$V$6</c15:sqref>
                        </c15:formulaRef>
                      </c:ext>
                    </c:extLst>
                    <c:numCache>
                      <c:formatCode>General</c:formatCode>
                      <c:ptCount val="21"/>
                      <c:pt idx="0">
                        <c:v>4932.0624369999996</c:v>
                      </c:pt>
                      <c:pt idx="1">
                        <c:v>5391.0091250000005</c:v>
                      </c:pt>
                      <c:pt idx="2">
                        <c:v>6540.0096839999997</c:v>
                      </c:pt>
                      <c:pt idx="3">
                        <c:v>8022.5778360000004</c:v>
                      </c:pt>
                      <c:pt idx="4">
                        <c:v>7523.7829680000004</c:v>
                      </c:pt>
                      <c:pt idx="5">
                        <c:v>7620.7909799999998</c:v>
                      </c:pt>
                      <c:pt idx="6">
                        <c:v>4903.6834150000004</c:v>
                      </c:pt>
                      <c:pt idx="7">
                        <c:v>7189.7863520000001</c:v>
                      </c:pt>
                      <c:pt idx="8">
                        <c:v>9703.396071000001</c:v>
                      </c:pt>
                      <c:pt idx="9">
                        <c:v>13294.958720000001</c:v>
                      </c:pt>
                      <c:pt idx="10">
                        <c:v>17410.566634999999</c:v>
                      </c:pt>
                      <c:pt idx="11">
                        <c:v>23731.223679999999</c:v>
                      </c:pt>
                      <c:pt idx="12">
                        <c:v>35999.636243999994</c:v>
                      </c:pt>
                      <c:pt idx="13">
                        <c:v>53081.281399999993</c:v>
                      </c:pt>
                      <c:pt idx="14">
                        <c:v>79570.096942000004</c:v>
                      </c:pt>
                      <c:pt idx="15">
                        <c:v>100234.961679</c:v>
                      </c:pt>
                      <c:pt idx="16">
                        <c:v>120392.07768000002</c:v>
                      </c:pt>
                      <c:pt idx="17">
                        <c:v>142616.55283600002</c:v>
                      </c:pt>
                      <c:pt idx="18">
                        <c:v>173068.70240000001</c:v>
                      </c:pt>
                      <c:pt idx="19">
                        <c:v>218344.35264200001</c:v>
                      </c:pt>
                      <c:pt idx="20">
                        <c:v>291614.96000000002</c:v>
                      </c:pt>
                    </c:numCache>
                  </c:numRef>
                </c:val>
                <c:smooth val="0"/>
                <c:extLst xmlns:c15="http://schemas.microsoft.com/office/drawing/2012/chart">
                  <c:ext xmlns:c16="http://schemas.microsoft.com/office/drawing/2014/chart" uri="{C3380CC4-5D6E-409C-BE32-E72D297353CC}">
                    <c16:uniqueId val="{00000005-90ED-4A16-97A3-502E8F39F04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Total External Public Debt (millions of cedis)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Sheet1!$B$7:$V$7</c15:sqref>
                        </c15:formulaRef>
                      </c:ext>
                    </c:extLst>
                    <c:numCache>
                      <c:formatCode>General</c:formatCode>
                      <c:ptCount val="21"/>
                      <c:pt idx="0">
                        <c:v>4147.8669</c:v>
                      </c:pt>
                      <c:pt idx="1">
                        <c:v>4371.5800550000004</c:v>
                      </c:pt>
                      <c:pt idx="2">
                        <c:v>5149.0741379999999</c:v>
                      </c:pt>
                      <c:pt idx="3">
                        <c:v>6663.4140299999999</c:v>
                      </c:pt>
                      <c:pt idx="4">
                        <c:v>5834.0418240000008</c:v>
                      </c:pt>
                      <c:pt idx="5">
                        <c:v>5796.8109599999998</c:v>
                      </c:pt>
                      <c:pt idx="6">
                        <c:v>2010.0623950000002</c:v>
                      </c:pt>
                      <c:pt idx="7">
                        <c:v>3481.5794369999999</c:v>
                      </c:pt>
                      <c:pt idx="8">
                        <c:v>4830.4918110000008</c:v>
                      </c:pt>
                      <c:pt idx="9">
                        <c:v>7156.2605200000007</c:v>
                      </c:pt>
                      <c:pt idx="10">
                        <c:v>9122.2611749999996</c:v>
                      </c:pt>
                      <c:pt idx="11">
                        <c:v>11831.4607</c:v>
                      </c:pt>
                      <c:pt idx="12">
                        <c:v>17206.899684</c:v>
                      </c:pt>
                      <c:pt idx="13">
                        <c:v>25827.274899999997</c:v>
                      </c:pt>
                      <c:pt idx="14">
                        <c:v>44529.993584000003</c:v>
                      </c:pt>
                      <c:pt idx="15">
                        <c:v>59912.789006999999</c:v>
                      </c:pt>
                      <c:pt idx="16">
                        <c:v>68859.613368000006</c:v>
                      </c:pt>
                      <c:pt idx="17">
                        <c:v>75847.474419999999</c:v>
                      </c:pt>
                      <c:pt idx="18">
                        <c:v>86168.957951999997</c:v>
                      </c:pt>
                      <c:pt idx="19">
                        <c:v>112864.681488</c:v>
                      </c:pt>
                      <c:pt idx="20">
                        <c:v>141720.6</c:v>
                      </c:pt>
                    </c:numCache>
                  </c:numRef>
                </c:val>
                <c:smooth val="0"/>
                <c:extLst xmlns:c15="http://schemas.microsoft.com/office/drawing/2012/chart">
                  <c:ext xmlns:c16="http://schemas.microsoft.com/office/drawing/2014/chart" uri="{C3380CC4-5D6E-409C-BE32-E72D297353CC}">
                    <c16:uniqueId val="{00000006-90ED-4A16-97A3-502E8F39F04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Total Domestic Public Debt (millions of cedis)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Sheet1!$B$8:$V$8</c15:sqref>
                        </c15:formulaRef>
                      </c:ext>
                    </c:extLst>
                    <c:numCache>
                      <c:formatCode>General</c:formatCode>
                      <c:ptCount val="21"/>
                      <c:pt idx="0">
                        <c:v>784.20242599999995</c:v>
                      </c:pt>
                      <c:pt idx="1">
                        <c:v>1019.4290700000001</c:v>
                      </c:pt>
                      <c:pt idx="2">
                        <c:v>1390.9355459999999</c:v>
                      </c:pt>
                      <c:pt idx="3">
                        <c:v>1359.163806</c:v>
                      </c:pt>
                      <c:pt idx="4">
                        <c:v>1689.7411440000001</c:v>
                      </c:pt>
                      <c:pt idx="5">
                        <c:v>1823.98002</c:v>
                      </c:pt>
                      <c:pt idx="6">
                        <c:v>2893.6117850000001</c:v>
                      </c:pt>
                      <c:pt idx="7">
                        <c:v>3708.2069149999998</c:v>
                      </c:pt>
                      <c:pt idx="8">
                        <c:v>4875.3188600000003</c:v>
                      </c:pt>
                      <c:pt idx="9">
                        <c:v>6138.6410400000004</c:v>
                      </c:pt>
                      <c:pt idx="10">
                        <c:v>8288.3054599999996</c:v>
                      </c:pt>
                      <c:pt idx="11">
                        <c:v>11899.762980000001</c:v>
                      </c:pt>
                      <c:pt idx="12">
                        <c:v>18792.736560000001</c:v>
                      </c:pt>
                      <c:pt idx="13">
                        <c:v>27254.0065</c:v>
                      </c:pt>
                      <c:pt idx="14">
                        <c:v>35040.167560000002</c:v>
                      </c:pt>
                      <c:pt idx="15">
                        <c:v>40322.134708999998</c:v>
                      </c:pt>
                      <c:pt idx="16">
                        <c:v>51532.464312000004</c:v>
                      </c:pt>
                      <c:pt idx="17">
                        <c:v>66769.078416000004</c:v>
                      </c:pt>
                      <c:pt idx="18">
                        <c:v>86899.744447999998</c:v>
                      </c:pt>
                      <c:pt idx="19">
                        <c:v>105479.72656</c:v>
                      </c:pt>
                      <c:pt idx="20" formatCode="0.0">
                        <c:v>149894.36000000002</c:v>
                      </c:pt>
                    </c:numCache>
                  </c:numRef>
                </c:val>
                <c:smooth val="0"/>
                <c:extLst xmlns:c15="http://schemas.microsoft.com/office/drawing/2012/chart">
                  <c:ext xmlns:c16="http://schemas.microsoft.com/office/drawing/2014/chart" uri="{C3380CC4-5D6E-409C-BE32-E72D297353CC}">
                    <c16:uniqueId val="{00000007-90ED-4A16-97A3-502E8F39F04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Nominal GDP (millions of cedis)(revised)</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Sheet1!$B$9:$V$9</c15:sqref>
                        </c15:formulaRef>
                      </c:ext>
                    </c:extLst>
                    <c:numCache>
                      <c:formatCode>#,##0.00</c:formatCode>
                      <c:ptCount val="21"/>
                      <c:pt idx="0">
                        <c:v>2715.3</c:v>
                      </c:pt>
                      <c:pt idx="1">
                        <c:v>3801.4</c:v>
                      </c:pt>
                      <c:pt idx="2">
                        <c:v>4776.3999999999996</c:v>
                      </c:pt>
                      <c:pt idx="3">
                        <c:v>6526.2</c:v>
                      </c:pt>
                      <c:pt idx="4">
                        <c:v>7980.4</c:v>
                      </c:pt>
                      <c:pt idx="5">
                        <c:v>9701.7999999999993</c:v>
                      </c:pt>
                      <c:pt idx="6">
                        <c:v>18705</c:v>
                      </c:pt>
                      <c:pt idx="7">
                        <c:v>23154</c:v>
                      </c:pt>
                      <c:pt idx="8">
                        <c:v>30179</c:v>
                      </c:pt>
                      <c:pt idx="9">
                        <c:v>36598</c:v>
                      </c:pt>
                      <c:pt idx="10">
                        <c:v>46042</c:v>
                      </c:pt>
                      <c:pt idx="11">
                        <c:v>59816</c:v>
                      </c:pt>
                      <c:pt idx="12">
                        <c:v>75315</c:v>
                      </c:pt>
                      <c:pt idx="13">
                        <c:v>123650</c:v>
                      </c:pt>
                      <c:pt idx="14">
                        <c:v>155432.5</c:v>
                      </c:pt>
                      <c:pt idx="15">
                        <c:v>180399</c:v>
                      </c:pt>
                      <c:pt idx="16">
                        <c:v>215077</c:v>
                      </c:pt>
                      <c:pt idx="17">
                        <c:v>256671.4</c:v>
                      </c:pt>
                      <c:pt idx="18">
                        <c:v>300596.09999999998</c:v>
                      </c:pt>
                      <c:pt idx="19">
                        <c:v>349480</c:v>
                      </c:pt>
                      <c:pt idx="20">
                        <c:v>383305</c:v>
                      </c:pt>
                    </c:numCache>
                  </c:numRef>
                </c:val>
                <c:smooth val="0"/>
                <c:extLst xmlns:c15="http://schemas.microsoft.com/office/drawing/2012/chart">
                  <c:ext xmlns:c16="http://schemas.microsoft.com/office/drawing/2014/chart" uri="{C3380CC4-5D6E-409C-BE32-E72D297353CC}">
                    <c16:uniqueId val="{00000008-90ED-4A16-97A3-502E8F39F04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Tax Revenue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Sheet1!$B$10:$V$10</c15:sqref>
                        </c15:formulaRef>
                      </c:ext>
                    </c:extLst>
                    <c:numCache>
                      <c:formatCode>#,##0.00</c:formatCode>
                      <c:ptCount val="21"/>
                      <c:pt idx="0">
                        <c:v>441.47</c:v>
                      </c:pt>
                      <c:pt idx="1">
                        <c:v>655.7</c:v>
                      </c:pt>
                      <c:pt idx="2">
                        <c:v>854.75</c:v>
                      </c:pt>
                      <c:pt idx="3">
                        <c:v>1276.21</c:v>
                      </c:pt>
                      <c:pt idx="4">
                        <c:v>1740.31</c:v>
                      </c:pt>
                      <c:pt idx="5">
                        <c:v>2014.49</c:v>
                      </c:pt>
                      <c:pt idx="6">
                        <c:v>2326.31</c:v>
                      </c:pt>
                      <c:pt idx="7">
                        <c:v>3312.66</c:v>
                      </c:pt>
                      <c:pt idx="8">
                        <c:v>4299.45</c:v>
                      </c:pt>
                      <c:pt idx="9">
                        <c:v>4657.53</c:v>
                      </c:pt>
                      <c:pt idx="10">
                        <c:v>6000.1</c:v>
                      </c:pt>
                      <c:pt idx="11">
                        <c:v>9052.36</c:v>
                      </c:pt>
                      <c:pt idx="12">
                        <c:v>11574.6</c:v>
                      </c:pt>
                      <c:pt idx="13">
                        <c:v>13284.04</c:v>
                      </c:pt>
                      <c:pt idx="14">
                        <c:v>17855.419999999998</c:v>
                      </c:pt>
                      <c:pt idx="15">
                        <c:v>21455.18</c:v>
                      </c:pt>
                      <c:pt idx="16">
                        <c:v>24283.49</c:v>
                      </c:pt>
                      <c:pt idx="17">
                        <c:v>30424.2</c:v>
                      </c:pt>
                      <c:pt idx="18">
                        <c:v>37784.18</c:v>
                      </c:pt>
                      <c:pt idx="19">
                        <c:v>42774.6</c:v>
                      </c:pt>
                      <c:pt idx="20">
                        <c:v>44452.26</c:v>
                      </c:pt>
                    </c:numCache>
                  </c:numRef>
                </c:val>
                <c:smooth val="0"/>
                <c:extLst xmlns:c15="http://schemas.microsoft.com/office/drawing/2012/chart">
                  <c:ext xmlns:c16="http://schemas.microsoft.com/office/drawing/2014/chart" uri="{C3380CC4-5D6E-409C-BE32-E72D297353CC}">
                    <c16:uniqueId val="{00000009-90ED-4A16-97A3-502E8F39F04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Domestic Revenue (Tax and Non-Tax Revenue)(millions of cedis)</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Sheet1!$B$11:$V$11</c15:sqref>
                        </c15:formulaRef>
                      </c:ext>
                    </c:extLst>
                    <c:numCache>
                      <c:formatCode>General</c:formatCode>
                      <c:ptCount val="21"/>
                      <c:pt idx="0">
                        <c:v>481.1</c:v>
                      </c:pt>
                      <c:pt idx="1">
                        <c:v>690.5</c:v>
                      </c:pt>
                      <c:pt idx="2">
                        <c:v>976.7</c:v>
                      </c:pt>
                      <c:pt idx="3" formatCode="#,##0.00">
                        <c:v>1374.3</c:v>
                      </c:pt>
                      <c:pt idx="4" formatCode="#,##0.00">
                        <c:v>1899.8</c:v>
                      </c:pt>
                      <c:pt idx="5" formatCode="#,##0.00">
                        <c:v>2315.6</c:v>
                      </c:pt>
                      <c:pt idx="6" formatCode="#,##0.00">
                        <c:v>2556.9</c:v>
                      </c:pt>
                      <c:pt idx="7" formatCode="#,##0.00">
                        <c:v>3651</c:v>
                      </c:pt>
                      <c:pt idx="8" formatCode="#,##0.00">
                        <c:v>4802.3999999999996</c:v>
                      </c:pt>
                      <c:pt idx="9" formatCode="#,##0.00">
                        <c:v>5673.9</c:v>
                      </c:pt>
                      <c:pt idx="10" formatCode="#,##0.00">
                        <c:v>7298.7</c:v>
                      </c:pt>
                      <c:pt idx="11" formatCode="#,##0.00">
                        <c:v>10952.9</c:v>
                      </c:pt>
                      <c:pt idx="12" formatCode="#,##0.00">
                        <c:v>14565.4</c:v>
                      </c:pt>
                      <c:pt idx="13" formatCode="#,##0.00">
                        <c:v>17708.5</c:v>
                      </c:pt>
                      <c:pt idx="14" formatCode="#,##0.00">
                        <c:v>25127.9</c:v>
                      </c:pt>
                      <c:pt idx="15" formatCode="#,##0.00">
                        <c:v>27807.599999999999</c:v>
                      </c:pt>
                      <c:pt idx="16" formatCode="#,##0.00">
                        <c:v>31522.9</c:v>
                      </c:pt>
                      <c:pt idx="17" formatCode="#,##0.00">
                        <c:v>38592.1</c:v>
                      </c:pt>
                      <c:pt idx="18" formatCode="#,##0.00">
                        <c:v>46501.9</c:v>
                      </c:pt>
                      <c:pt idx="19" formatCode="#,##0.00">
                        <c:v>57199.9</c:v>
                      </c:pt>
                      <c:pt idx="20" formatCode="#,##0.00">
                        <c:v>53903.55</c:v>
                      </c:pt>
                    </c:numCache>
                  </c:numRef>
                </c:val>
                <c:smooth val="0"/>
                <c:extLst xmlns:c15="http://schemas.microsoft.com/office/drawing/2012/chart">
                  <c:ext xmlns:c16="http://schemas.microsoft.com/office/drawing/2014/chart" uri="{C3380CC4-5D6E-409C-BE32-E72D297353CC}">
                    <c16:uniqueId val="{0000000A-90ED-4A16-97A3-502E8F39F04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Grants (millions of cedis)</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Sheet1!$B$12:$V$12</c15:sqref>
                        </c15:formulaRef>
                      </c:ext>
                    </c:extLst>
                    <c:numCache>
                      <c:formatCode>General</c:formatCode>
                      <c:ptCount val="21"/>
                      <c:pt idx="0">
                        <c:v>57.43</c:v>
                      </c:pt>
                      <c:pt idx="1">
                        <c:v>157.19999999999999</c:v>
                      </c:pt>
                      <c:pt idx="2">
                        <c:v>152.4</c:v>
                      </c:pt>
                      <c:pt idx="3" formatCode="#,##0.00">
                        <c:v>311.89999999999998</c:v>
                      </c:pt>
                      <c:pt idx="4" formatCode="#,##0.00">
                        <c:v>494</c:v>
                      </c:pt>
                      <c:pt idx="5" formatCode="#,##0.00">
                        <c:v>501</c:v>
                      </c:pt>
                      <c:pt idx="6" formatCode="#,##0.00">
                        <c:v>634.9</c:v>
                      </c:pt>
                      <c:pt idx="7" formatCode="#,##0.00">
                        <c:v>857.2</c:v>
                      </c:pt>
                      <c:pt idx="8" formatCode="#,##0.00">
                        <c:v>820.8</c:v>
                      </c:pt>
                      <c:pt idx="9" formatCode="#,##0.00">
                        <c:v>1207.3</c:v>
                      </c:pt>
                      <c:pt idx="10" formatCode="#,##0.00">
                        <c:v>1080.2</c:v>
                      </c:pt>
                      <c:pt idx="11" formatCode="#,##0.00">
                        <c:v>1231.4000000000001</c:v>
                      </c:pt>
                      <c:pt idx="12" formatCode="#,##0.00">
                        <c:v>1160.3</c:v>
                      </c:pt>
                      <c:pt idx="13" formatCode="#,##0.00">
                        <c:v>739.4</c:v>
                      </c:pt>
                      <c:pt idx="14" formatCode="#,##0.00">
                        <c:v>814.1</c:v>
                      </c:pt>
                      <c:pt idx="15" formatCode="#,##0.00">
                        <c:v>2688.7</c:v>
                      </c:pt>
                      <c:pt idx="16" formatCode="#,##0.00">
                        <c:v>1140.7</c:v>
                      </c:pt>
                      <c:pt idx="17" formatCode="#,##0.00">
                        <c:v>1534.9</c:v>
                      </c:pt>
                      <c:pt idx="18" formatCode="#,##0.00">
                        <c:v>1134.8</c:v>
                      </c:pt>
                      <c:pt idx="19" formatCode="#,##0.00">
                        <c:v>986.1</c:v>
                      </c:pt>
                      <c:pt idx="20" formatCode="#,##0.00">
                        <c:v>1228.69</c:v>
                      </c:pt>
                    </c:numCache>
                  </c:numRef>
                </c:val>
                <c:smooth val="0"/>
                <c:extLst xmlns:c15="http://schemas.microsoft.com/office/drawing/2012/chart">
                  <c:ext xmlns:c16="http://schemas.microsoft.com/office/drawing/2014/chart" uri="{C3380CC4-5D6E-409C-BE32-E72D297353CC}">
                    <c16:uniqueId val="{0000000B-90ED-4A16-97A3-502E8F39F04D}"/>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Domestic Revenue and Grants (millions of cedis)</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Sheet1!$B$13:$V$13</c15:sqref>
                        </c15:formulaRef>
                      </c:ext>
                    </c:extLst>
                    <c:numCache>
                      <c:formatCode>General</c:formatCode>
                      <c:ptCount val="21"/>
                      <c:pt idx="0">
                        <c:v>538.53</c:v>
                      </c:pt>
                      <c:pt idx="1">
                        <c:v>847.7</c:v>
                      </c:pt>
                      <c:pt idx="2">
                        <c:v>1129.1000000000001</c:v>
                      </c:pt>
                      <c:pt idx="3">
                        <c:v>1686.1999999999998</c:v>
                      </c:pt>
                      <c:pt idx="4">
                        <c:v>2393.8000000000002</c:v>
                      </c:pt>
                      <c:pt idx="5">
                        <c:v>2816.6</c:v>
                      </c:pt>
                      <c:pt idx="6">
                        <c:v>3191.8</c:v>
                      </c:pt>
                      <c:pt idx="7">
                        <c:v>4508.2</c:v>
                      </c:pt>
                      <c:pt idx="8">
                        <c:v>5623.2</c:v>
                      </c:pt>
                      <c:pt idx="9">
                        <c:v>6881.2</c:v>
                      </c:pt>
                      <c:pt idx="10">
                        <c:v>8378.9</c:v>
                      </c:pt>
                      <c:pt idx="11">
                        <c:v>12184.3</c:v>
                      </c:pt>
                      <c:pt idx="12">
                        <c:v>15725.699999999999</c:v>
                      </c:pt>
                      <c:pt idx="13">
                        <c:v>18447.900000000001</c:v>
                      </c:pt>
                      <c:pt idx="14">
                        <c:v>25942</c:v>
                      </c:pt>
                      <c:pt idx="15">
                        <c:v>30496.3</c:v>
                      </c:pt>
                      <c:pt idx="16">
                        <c:v>32663.600000000002</c:v>
                      </c:pt>
                      <c:pt idx="17">
                        <c:v>40127</c:v>
                      </c:pt>
                      <c:pt idx="18">
                        <c:v>47636.700000000004</c:v>
                      </c:pt>
                      <c:pt idx="19">
                        <c:v>58186</c:v>
                      </c:pt>
                      <c:pt idx="20">
                        <c:v>55132.240000000005</c:v>
                      </c:pt>
                    </c:numCache>
                  </c:numRef>
                </c:val>
                <c:smooth val="0"/>
                <c:extLst xmlns:c15="http://schemas.microsoft.com/office/drawing/2012/chart">
                  <c:ext xmlns:c16="http://schemas.microsoft.com/office/drawing/2014/chart" uri="{C3380CC4-5D6E-409C-BE32-E72D297353CC}">
                    <c16:uniqueId val="{0000000C-90ED-4A16-97A3-502E8F39F04D}"/>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Exports (millions of US$)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Sheet1!$B$14:$V$14</c15:sqref>
                        </c15:formulaRef>
                      </c:ext>
                    </c:extLst>
                    <c:numCache>
                      <c:formatCode>#,##0.00</c:formatCode>
                      <c:ptCount val="21"/>
                      <c:pt idx="0">
                        <c:v>2431.8000000000002</c:v>
                      </c:pt>
                      <c:pt idx="1">
                        <c:v>2404.1</c:v>
                      </c:pt>
                      <c:pt idx="2">
                        <c:v>2627.9</c:v>
                      </c:pt>
                      <c:pt idx="3">
                        <c:v>3104.8</c:v>
                      </c:pt>
                      <c:pt idx="4">
                        <c:v>3490.7</c:v>
                      </c:pt>
                      <c:pt idx="5">
                        <c:v>3911.6</c:v>
                      </c:pt>
                      <c:pt idx="6">
                        <c:v>5141.6000000000004</c:v>
                      </c:pt>
                      <c:pt idx="7">
                        <c:v>6072.1</c:v>
                      </c:pt>
                      <c:pt idx="8">
                        <c:v>7140.1</c:v>
                      </c:pt>
                      <c:pt idx="9">
                        <c:v>7609.4</c:v>
                      </c:pt>
                      <c:pt idx="10">
                        <c:v>9484.1</c:v>
                      </c:pt>
                      <c:pt idx="11">
                        <c:v>14614.4</c:v>
                      </c:pt>
                      <c:pt idx="12">
                        <c:v>16926.5</c:v>
                      </c:pt>
                      <c:pt idx="13">
                        <c:v>16344.1</c:v>
                      </c:pt>
                      <c:pt idx="14">
                        <c:v>15262.6</c:v>
                      </c:pt>
                      <c:pt idx="15">
                        <c:v>16462.900000000001</c:v>
                      </c:pt>
                      <c:pt idx="16">
                        <c:v>17391.7</c:v>
                      </c:pt>
                      <c:pt idx="17">
                        <c:v>13825</c:v>
                      </c:pt>
                      <c:pt idx="18">
                        <c:v>14942.7</c:v>
                      </c:pt>
                      <c:pt idx="19">
                        <c:v>15667.5</c:v>
                      </c:pt>
                      <c:pt idx="20">
                        <c:v>14452.8</c:v>
                      </c:pt>
                    </c:numCache>
                  </c:numRef>
                </c:val>
                <c:smooth val="0"/>
                <c:extLst xmlns:c15="http://schemas.microsoft.com/office/drawing/2012/chart">
                  <c:ext xmlns:c16="http://schemas.microsoft.com/office/drawing/2014/chart" uri="{C3380CC4-5D6E-409C-BE32-E72D297353CC}">
                    <c16:uniqueId val="{0000000D-90ED-4A16-97A3-502E8F39F04D}"/>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Interest Payment on Total Public Debt (millions of cedis)</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Sheet1!$B$15:$V$15</c15:sqref>
                        </c15:formulaRef>
                      </c:ext>
                    </c:extLst>
                    <c:numCache>
                      <c:formatCode>General</c:formatCode>
                      <c:ptCount val="21"/>
                      <c:pt idx="0">
                        <c:v>203.3</c:v>
                      </c:pt>
                      <c:pt idx="1">
                        <c:v>278.7</c:v>
                      </c:pt>
                      <c:pt idx="2">
                        <c:v>253.2</c:v>
                      </c:pt>
                      <c:pt idx="3" formatCode="#,##0.00">
                        <c:v>363.4</c:v>
                      </c:pt>
                      <c:pt idx="4" formatCode="#,##0.00">
                        <c:v>347.2</c:v>
                      </c:pt>
                      <c:pt idx="5" formatCode="#,##0.00">
                        <c:v>354</c:v>
                      </c:pt>
                      <c:pt idx="6" formatCode="#,##0.00">
                        <c:v>393.4</c:v>
                      </c:pt>
                      <c:pt idx="7" formatCode="#,##0.00">
                        <c:v>440</c:v>
                      </c:pt>
                      <c:pt idx="8" formatCode="#,##0.00">
                        <c:v>679.2</c:v>
                      </c:pt>
                      <c:pt idx="9" formatCode="#,##0.00">
                        <c:v>1032.3</c:v>
                      </c:pt>
                      <c:pt idx="10" formatCode="#,##0.00">
                        <c:v>1439.4</c:v>
                      </c:pt>
                      <c:pt idx="11" formatCode="#,##0.00">
                        <c:v>1611.1</c:v>
                      </c:pt>
                      <c:pt idx="12" formatCode="#,##0.00">
                        <c:v>2436.1</c:v>
                      </c:pt>
                      <c:pt idx="13" formatCode="#,##0.00">
                        <c:v>4396.8999999999996</c:v>
                      </c:pt>
                      <c:pt idx="14" formatCode="#,##0.00">
                        <c:v>7080.9</c:v>
                      </c:pt>
                      <c:pt idx="15" formatCode="#,##0.00">
                        <c:v>9075.2999999999993</c:v>
                      </c:pt>
                      <c:pt idx="16" formatCode="#,##0.00">
                        <c:v>11528.9</c:v>
                      </c:pt>
                      <c:pt idx="17" formatCode="#,##0.00">
                        <c:v>13572.1</c:v>
                      </c:pt>
                      <c:pt idx="18" formatCode="#,##0.00">
                        <c:v>15821.8</c:v>
                      </c:pt>
                      <c:pt idx="19" formatCode="#,##0.00">
                        <c:v>19769.259999999998</c:v>
                      </c:pt>
                      <c:pt idx="20" formatCode="#,##0.00">
                        <c:v>24599.26</c:v>
                      </c:pt>
                    </c:numCache>
                  </c:numRef>
                </c:val>
                <c:smooth val="0"/>
                <c:extLst xmlns:c15="http://schemas.microsoft.com/office/drawing/2012/chart">
                  <c:ext xmlns:c16="http://schemas.microsoft.com/office/drawing/2014/chart" uri="{C3380CC4-5D6E-409C-BE32-E72D297353CC}">
                    <c16:uniqueId val="{0000000E-90ED-4A16-97A3-502E8F39F04D}"/>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Interest Payment on External Public Debt (millions of cedis)</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Sheet1!$B$16:$V$16</c15:sqref>
                        </c15:formulaRef>
                      </c:ext>
                    </c:extLst>
                    <c:numCache>
                      <c:formatCode>#,##0.00</c:formatCode>
                      <c:ptCount val="21"/>
                      <c:pt idx="0">
                        <c:v>58.7</c:v>
                      </c:pt>
                      <c:pt idx="1">
                        <c:v>47.8</c:v>
                      </c:pt>
                      <c:pt idx="2">
                        <c:v>51.7</c:v>
                      </c:pt>
                      <c:pt idx="3">
                        <c:v>84.6</c:v>
                      </c:pt>
                      <c:pt idx="4">
                        <c:v>92.7</c:v>
                      </c:pt>
                      <c:pt idx="5">
                        <c:v>85.1</c:v>
                      </c:pt>
                      <c:pt idx="6">
                        <c:v>90.3</c:v>
                      </c:pt>
                      <c:pt idx="7">
                        <c:v>117.8</c:v>
                      </c:pt>
                      <c:pt idx="8">
                        <c:v>197.3</c:v>
                      </c:pt>
                      <c:pt idx="9">
                        <c:v>258.8</c:v>
                      </c:pt>
                      <c:pt idx="10">
                        <c:v>315</c:v>
                      </c:pt>
                      <c:pt idx="11">
                        <c:v>303.3</c:v>
                      </c:pt>
                      <c:pt idx="12">
                        <c:v>556.4</c:v>
                      </c:pt>
                      <c:pt idx="13">
                        <c:v>608.70000000000005</c:v>
                      </c:pt>
                      <c:pt idx="14">
                        <c:v>969.9</c:v>
                      </c:pt>
                      <c:pt idx="15">
                        <c:v>1762.4</c:v>
                      </c:pt>
                      <c:pt idx="16">
                        <c:v>2304</c:v>
                      </c:pt>
                      <c:pt idx="17">
                        <c:v>2532.6999999999998</c:v>
                      </c:pt>
                      <c:pt idx="18">
                        <c:v>3327.8</c:v>
                      </c:pt>
                      <c:pt idx="19">
                        <c:v>4559.79</c:v>
                      </c:pt>
                      <c:pt idx="20">
                        <c:v>6247.19</c:v>
                      </c:pt>
                    </c:numCache>
                  </c:numRef>
                </c:val>
                <c:smooth val="0"/>
                <c:extLst xmlns:c15="http://schemas.microsoft.com/office/drawing/2012/chart">
                  <c:ext xmlns:c16="http://schemas.microsoft.com/office/drawing/2014/chart" uri="{C3380CC4-5D6E-409C-BE32-E72D297353CC}">
                    <c16:uniqueId val="{0000000F-90ED-4A16-97A3-502E8F39F04D}"/>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Interest Payment on Domestic Public Debt (millions of cedis)</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Sheet1!$B$17:$V$17</c15:sqref>
                        </c15:formulaRef>
                      </c:ext>
                    </c:extLst>
                    <c:numCache>
                      <c:formatCode>General</c:formatCode>
                      <c:ptCount val="21"/>
                      <c:pt idx="0">
                        <c:v>144.6</c:v>
                      </c:pt>
                      <c:pt idx="1">
                        <c:v>230.9</c:v>
                      </c:pt>
                      <c:pt idx="2">
                        <c:v>201.5</c:v>
                      </c:pt>
                      <c:pt idx="3" formatCode="#,##0.00">
                        <c:v>278.7</c:v>
                      </c:pt>
                      <c:pt idx="4" formatCode="#,##0.00">
                        <c:v>254.5</c:v>
                      </c:pt>
                      <c:pt idx="5" formatCode="#,##0.00">
                        <c:v>268.89999999999998</c:v>
                      </c:pt>
                      <c:pt idx="6" formatCode="#,##0.00">
                        <c:v>303.10000000000002</c:v>
                      </c:pt>
                      <c:pt idx="7" formatCode="#,##0.00">
                        <c:v>322.2</c:v>
                      </c:pt>
                      <c:pt idx="8" formatCode="#,##0.00">
                        <c:v>481.9</c:v>
                      </c:pt>
                      <c:pt idx="9" formatCode="#,##0.00">
                        <c:v>773.5</c:v>
                      </c:pt>
                      <c:pt idx="10" formatCode="#,##0.00">
                        <c:v>1124.3</c:v>
                      </c:pt>
                      <c:pt idx="11" formatCode="#,##0.00">
                        <c:v>1307.9000000000001</c:v>
                      </c:pt>
                      <c:pt idx="12" formatCode="#,##0.00">
                        <c:v>1879.7</c:v>
                      </c:pt>
                      <c:pt idx="13" formatCode="#,##0.00">
                        <c:v>3788.2</c:v>
                      </c:pt>
                      <c:pt idx="14" formatCode="#,##0.00">
                        <c:v>6111</c:v>
                      </c:pt>
                      <c:pt idx="15" formatCode="#,##0.00">
                        <c:v>7312.9</c:v>
                      </c:pt>
                      <c:pt idx="16" formatCode="#,##0.00">
                        <c:v>9224.9</c:v>
                      </c:pt>
                      <c:pt idx="17" formatCode="#,##0.00">
                        <c:v>11039.5</c:v>
                      </c:pt>
                      <c:pt idx="18" formatCode="#,##0.00">
                        <c:v>12494.1</c:v>
                      </c:pt>
                      <c:pt idx="19" formatCode="#,##0.00">
                        <c:v>15209.47</c:v>
                      </c:pt>
                      <c:pt idx="20" formatCode="#,##0.00">
                        <c:v>18352.060000000001</c:v>
                      </c:pt>
                    </c:numCache>
                  </c:numRef>
                </c:val>
                <c:smooth val="0"/>
                <c:extLst xmlns:c15="http://schemas.microsoft.com/office/drawing/2012/chart">
                  <c:ext xmlns:c16="http://schemas.microsoft.com/office/drawing/2014/chart" uri="{C3380CC4-5D6E-409C-BE32-E72D297353CC}">
                    <c16:uniqueId val="{00000010-90ED-4A16-97A3-502E8F39F04D}"/>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Recurrent Expenditure (millions of cedis)</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Sheet1!$B$18:$V$18</c15:sqref>
                        </c15:formulaRef>
                      </c:ext>
                    </c:extLst>
                    <c:numCache>
                      <c:formatCode>#,##0.00</c:formatCode>
                      <c:ptCount val="21"/>
                      <c:pt idx="0">
                        <c:v>503.4</c:v>
                      </c:pt>
                      <c:pt idx="1">
                        <c:v>683.1</c:v>
                      </c:pt>
                      <c:pt idx="2" formatCode="General">
                        <c:v>926.4</c:v>
                      </c:pt>
                      <c:pt idx="3">
                        <c:v>1230.2</c:v>
                      </c:pt>
                      <c:pt idx="4">
                        <c:v>1627.8</c:v>
                      </c:pt>
                      <c:pt idx="5">
                        <c:v>1822.1</c:v>
                      </c:pt>
                      <c:pt idx="6">
                        <c:v>2569.1999999999998</c:v>
                      </c:pt>
                      <c:pt idx="7">
                        <c:v>3684.3</c:v>
                      </c:pt>
                      <c:pt idx="8">
                        <c:v>5252.3</c:v>
                      </c:pt>
                      <c:pt idx="9">
                        <c:v>5631.8</c:v>
                      </c:pt>
                      <c:pt idx="10">
                        <c:v>7642.9</c:v>
                      </c:pt>
                      <c:pt idx="11">
                        <c:v>9092</c:v>
                      </c:pt>
                      <c:pt idx="12">
                        <c:v>15213.6</c:v>
                      </c:pt>
                      <c:pt idx="13">
                        <c:v>19508.900000000001</c:v>
                      </c:pt>
                      <c:pt idx="14">
                        <c:v>23314.9</c:v>
                      </c:pt>
                      <c:pt idx="15">
                        <c:v>26338.3</c:v>
                      </c:pt>
                      <c:pt idx="16">
                        <c:v>33552</c:v>
                      </c:pt>
                      <c:pt idx="17">
                        <c:v>38500.699999999997</c:v>
                      </c:pt>
                      <c:pt idx="18">
                        <c:v>47193.599999999999</c:v>
                      </c:pt>
                      <c:pt idx="19">
                        <c:v>56920.9</c:v>
                      </c:pt>
                      <c:pt idx="20">
                        <c:v>77044.31</c:v>
                      </c:pt>
                    </c:numCache>
                  </c:numRef>
                </c:val>
                <c:smooth val="0"/>
                <c:extLst xmlns:c15="http://schemas.microsoft.com/office/drawing/2012/chart">
                  <c:ext xmlns:c16="http://schemas.microsoft.com/office/drawing/2014/chart" uri="{C3380CC4-5D6E-409C-BE32-E72D297353CC}">
                    <c16:uniqueId val="{00000011-90ED-4A16-97A3-502E8F39F04D}"/>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Capital Expenditure (millions of cedis)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Sheet1!$B$19:$V$19</c15:sqref>
                        </c15:formulaRef>
                      </c:ext>
                    </c:extLst>
                    <c:numCache>
                      <c:formatCode>General</c:formatCode>
                      <c:ptCount val="21"/>
                      <c:pt idx="0">
                        <c:v>249.1</c:v>
                      </c:pt>
                      <c:pt idx="1">
                        <c:v>286.7</c:v>
                      </c:pt>
                      <c:pt idx="2">
                        <c:v>281.39999999999998</c:v>
                      </c:pt>
                      <c:pt idx="3" formatCode="#,##0.00">
                        <c:v>547.20000000000005</c:v>
                      </c:pt>
                      <c:pt idx="4" formatCode="#,##0.00">
                        <c:v>808.5</c:v>
                      </c:pt>
                      <c:pt idx="5" formatCode="#,##0.00">
                        <c:v>972.7</c:v>
                      </c:pt>
                      <c:pt idx="6" formatCode="#,##0.00">
                        <c:v>1145.4000000000001</c:v>
                      </c:pt>
                      <c:pt idx="7" formatCode="#,##0.00">
                        <c:v>1630.2</c:v>
                      </c:pt>
                      <c:pt idx="8" formatCode="#,##0.00">
                        <c:v>2481.1999999999998</c:v>
                      </c:pt>
                      <c:pt idx="9" formatCode="#,##0.00">
                        <c:v>2496.9</c:v>
                      </c:pt>
                      <c:pt idx="10" formatCode="#,##0.00">
                        <c:v>2394.1999999999998</c:v>
                      </c:pt>
                      <c:pt idx="11" formatCode="#,##0.00">
                        <c:v>2302.5</c:v>
                      </c:pt>
                      <c:pt idx="12" formatCode="#,##0.00">
                        <c:v>3584.2</c:v>
                      </c:pt>
                      <c:pt idx="13" formatCode="#,##0.00">
                        <c:v>4791.2</c:v>
                      </c:pt>
                      <c:pt idx="14" formatCode="#,##0.00">
                        <c:v>6095.7</c:v>
                      </c:pt>
                      <c:pt idx="15" formatCode="#,##0.00">
                        <c:v>7133.6</c:v>
                      </c:pt>
                      <c:pt idx="16" formatCode="#,##0.00">
                        <c:v>7678.1</c:v>
                      </c:pt>
                      <c:pt idx="17" formatCode="#,##0.00">
                        <c:v>6331.4</c:v>
                      </c:pt>
                      <c:pt idx="18" formatCode="#,##0.00">
                        <c:v>4738.3</c:v>
                      </c:pt>
                      <c:pt idx="19" formatCode="#,##0.00">
                        <c:v>6034.5</c:v>
                      </c:pt>
                      <c:pt idx="20" formatCode="#,##0.00">
                        <c:v>12083</c:v>
                      </c:pt>
                    </c:numCache>
                  </c:numRef>
                </c:val>
                <c:smooth val="0"/>
                <c:extLst xmlns:c15="http://schemas.microsoft.com/office/drawing/2012/chart">
                  <c:ext xmlns:c16="http://schemas.microsoft.com/office/drawing/2014/chart" uri="{C3380CC4-5D6E-409C-BE32-E72D297353CC}">
                    <c16:uniqueId val="{00000012-90ED-4A16-97A3-502E8F39F04D}"/>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Total Pubic Debt-to-GDP Ratio (%)</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Sheet1!$B$20:$V$20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13-90ED-4A16-97A3-502E8F39F04D}"/>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External Public Debt-to-Total Public Debt Ratio (%)</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Sheet1!$B$21:$V$21</c15:sqref>
                        </c15:formulaRef>
                      </c:ext>
                    </c:extLst>
                    <c:numCache>
                      <c:formatCode>General</c:formatCode>
                      <c:ptCount val="21"/>
                      <c:pt idx="0">
                        <c:v>84.100048468222582</c:v>
                      </c:pt>
                      <c:pt idx="1">
                        <c:v>81.090199508797895</c:v>
                      </c:pt>
                      <c:pt idx="2">
                        <c:v>78.73190387771298</c:v>
                      </c:pt>
                      <c:pt idx="3">
                        <c:v>83.058265886795439</c:v>
                      </c:pt>
                      <c:pt idx="4">
                        <c:v>77.541335905265058</c:v>
                      </c:pt>
                      <c:pt idx="5">
                        <c:v>76.065738782406555</c:v>
                      </c:pt>
                      <c:pt idx="6">
                        <c:v>40.990867984082534</c:v>
                      </c:pt>
                      <c:pt idx="7">
                        <c:v>48.423962361990363</c:v>
                      </c:pt>
                      <c:pt idx="8">
                        <c:v>49.781455643520744</c:v>
                      </c:pt>
                      <c:pt idx="9">
                        <c:v>53.826872807319262</c:v>
                      </c:pt>
                      <c:pt idx="10">
                        <c:v>52.394970056067912</c:v>
                      </c:pt>
                      <c:pt idx="11">
                        <c:v>49.856091955221075</c:v>
                      </c:pt>
                      <c:pt idx="12">
                        <c:v>47.79742652779678</c:v>
                      </c:pt>
                      <c:pt idx="13">
                        <c:v>48.656087831368744</c:v>
                      </c:pt>
                      <c:pt idx="14">
                        <c:v>55.96322650763976</c:v>
                      </c:pt>
                      <c:pt idx="15">
                        <c:v>59.772346897152737</c:v>
                      </c:pt>
                      <c:pt idx="16">
                        <c:v>57.196133412555298</c:v>
                      </c:pt>
                      <c:pt idx="17">
                        <c:v>53.182798848896439</c:v>
                      </c:pt>
                      <c:pt idx="18">
                        <c:v>49.788873873246303</c:v>
                      </c:pt>
                      <c:pt idx="19">
                        <c:v>51.691138388659986</c:v>
                      </c:pt>
                      <c:pt idx="20">
                        <c:v>48.598535548382017</c:v>
                      </c:pt>
                    </c:numCache>
                  </c:numRef>
                </c:val>
                <c:smooth val="0"/>
                <c:extLst xmlns:c15="http://schemas.microsoft.com/office/drawing/2012/chart">
                  <c:ext xmlns:c16="http://schemas.microsoft.com/office/drawing/2014/chart" uri="{C3380CC4-5D6E-409C-BE32-E72D297353CC}">
                    <c16:uniqueId val="{00000014-90ED-4A16-97A3-502E8F39F04D}"/>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Domestic Public Debt-to-Total Public Debt Rato (%) </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Sheet1!$B$22:$V$22</c15:sqref>
                        </c15:formulaRef>
                      </c:ext>
                    </c:extLst>
                    <c:numCache>
                      <c:formatCode>General</c:formatCode>
                      <c:ptCount val="21"/>
                      <c:pt idx="0">
                        <c:v>15.900091209652297</c:v>
                      </c:pt>
                      <c:pt idx="1">
                        <c:v>18.909800491202098</c:v>
                      </c:pt>
                      <c:pt idx="2">
                        <c:v>21.268096122287027</c:v>
                      </c:pt>
                      <c:pt idx="3">
                        <c:v>16.941734113204557</c:v>
                      </c:pt>
                      <c:pt idx="4">
                        <c:v>22.458664094734957</c:v>
                      </c:pt>
                      <c:pt idx="5">
                        <c:v>23.934261217593452</c:v>
                      </c:pt>
                      <c:pt idx="6">
                        <c:v>59.008943688098995</c:v>
                      </c:pt>
                      <c:pt idx="7">
                        <c:v>51.576037638009645</c:v>
                      </c:pt>
                      <c:pt idx="8">
                        <c:v>50.243428427811935</c:v>
                      </c:pt>
                      <c:pt idx="9">
                        <c:v>46.17269725527963</c:v>
                      </c:pt>
                      <c:pt idx="10">
                        <c:v>47.605029943932095</c:v>
                      </c:pt>
                      <c:pt idx="11">
                        <c:v>50.143908044778918</c:v>
                      </c:pt>
                      <c:pt idx="12">
                        <c:v>52.202573472203227</c:v>
                      </c:pt>
                      <c:pt idx="13">
                        <c:v>51.34391216863127</c:v>
                      </c:pt>
                      <c:pt idx="14">
                        <c:v>44.036854178450199</c:v>
                      </c:pt>
                      <c:pt idx="15">
                        <c:v>40.227615228836669</c:v>
                      </c:pt>
                      <c:pt idx="16">
                        <c:v>42.803866587444702</c:v>
                      </c:pt>
                      <c:pt idx="17">
                        <c:v>46.817201151103554</c:v>
                      </c:pt>
                      <c:pt idx="18">
                        <c:v>50.21112612675369</c:v>
                      </c:pt>
                      <c:pt idx="19">
                        <c:v>48.308886986853196</c:v>
                      </c:pt>
                      <c:pt idx="20">
                        <c:v>51.401464451617983</c:v>
                      </c:pt>
                    </c:numCache>
                  </c:numRef>
                </c:val>
                <c:smooth val="0"/>
                <c:extLst xmlns:c15="http://schemas.microsoft.com/office/drawing/2012/chart">
                  <c:ext xmlns:c16="http://schemas.microsoft.com/office/drawing/2014/chart" uri="{C3380CC4-5D6E-409C-BE32-E72D297353CC}">
                    <c16:uniqueId val="{00000015-90ED-4A16-97A3-502E8F39F04D}"/>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Interest Payment on Total Public Debt-to-Domestic Revenue Ratio (%)</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Sheet1!$B$23:$V$23</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16-90ED-4A16-97A3-502E8F39F04D}"/>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Total Public Debt-to-Exports Ratio (%)</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Sheet1!$B$24:$V$24</c15:sqref>
                        </c15:formulaRef>
                      </c:ext>
                    </c:extLst>
                    <c:numCache>
                      <c:formatCode>General</c:formatCode>
                      <c:ptCount val="21"/>
                      <c:pt idx="0">
                        <c:v>294.40455629574797</c:v>
                      </c:pt>
                      <c:pt idx="1">
                        <c:v>309.08656045921549</c:v>
                      </c:pt>
                      <c:pt idx="2">
                        <c:v>296.34232657254842</c:v>
                      </c:pt>
                      <c:pt idx="3">
                        <c:v>292.72996650347847</c:v>
                      </c:pt>
                      <c:pt idx="4">
                        <c:v>238.21611711118115</c:v>
                      </c:pt>
                      <c:pt idx="5">
                        <c:v>213.34364454443192</c:v>
                      </c:pt>
                      <c:pt idx="6">
                        <c:v>103.27310564804731</c:v>
                      </c:pt>
                      <c:pt idx="7">
                        <c:v>121.95583076695047</c:v>
                      </c:pt>
                      <c:pt idx="8">
                        <c:v>112.56523017884903</c:v>
                      </c:pt>
                      <c:pt idx="9">
                        <c:v>122.26561883985599</c:v>
                      </c:pt>
                      <c:pt idx="10">
                        <c:v>125.86655560358915</c:v>
                      </c:pt>
                      <c:pt idx="11">
                        <c:v>105.03393912853076</c:v>
                      </c:pt>
                      <c:pt idx="12">
                        <c:v>113.14081469884501</c:v>
                      </c:pt>
                      <c:pt idx="13">
                        <c:v>149.66513910218364</c:v>
                      </c:pt>
                      <c:pt idx="14">
                        <c:v>162.40627416036583</c:v>
                      </c:pt>
                      <c:pt idx="15">
                        <c:v>160.3807956070923</c:v>
                      </c:pt>
                      <c:pt idx="16">
                        <c:v>165.48066031497783</c:v>
                      </c:pt>
                      <c:pt idx="17">
                        <c:v>233.58039783001811</c:v>
                      </c:pt>
                      <c:pt idx="18">
                        <c:v>240.17413185033493</c:v>
                      </c:pt>
                      <c:pt idx="19">
                        <c:v>251.52749321844584</c:v>
                      </c:pt>
                      <c:pt idx="20">
                        <c:v>351.51666113140709</c:v>
                      </c:pt>
                    </c:numCache>
                  </c:numRef>
                </c:val>
                <c:smooth val="0"/>
                <c:extLst xmlns:c15="http://schemas.microsoft.com/office/drawing/2012/chart">
                  <c:ext xmlns:c16="http://schemas.microsoft.com/office/drawing/2014/chart" uri="{C3380CC4-5D6E-409C-BE32-E72D297353CC}">
                    <c16:uniqueId val="{00000017-90ED-4A16-97A3-502E8F39F04D}"/>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Total Public External Debt-to-Exports Ratio (%)</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Sheet1!$B$25:$V$25</c15:sqref>
                        </c15:formulaRef>
                      </c:ext>
                    </c:extLst>
                    <c:numCache>
                      <c:formatCode>General</c:formatCode>
                      <c:ptCount val="21"/>
                      <c:pt idx="0">
                        <c:v>247.59437453737968</c:v>
                      </c:pt>
                      <c:pt idx="1">
                        <c:v>250.63890853125906</c:v>
                      </c:pt>
                      <c:pt idx="2">
                        <c:v>233.31595570607709</c:v>
                      </c:pt>
                      <c:pt idx="3">
                        <c:v>243.13643390878639</c:v>
                      </c:pt>
                      <c:pt idx="4">
                        <c:v>184.71595954966054</c:v>
                      </c:pt>
                      <c:pt idx="5">
                        <c:v>162.28141936803354</c:v>
                      </c:pt>
                      <c:pt idx="6">
                        <c:v>42.332542399253157</c:v>
                      </c:pt>
                      <c:pt idx="7">
                        <c:v>59.055845588840761</c:v>
                      </c:pt>
                      <c:pt idx="8">
                        <c:v>56.03661013151077</c:v>
                      </c:pt>
                      <c:pt idx="9">
                        <c:v>65.811759140011034</c:v>
                      </c:pt>
                      <c:pt idx="10">
                        <c:v>65.947744119104598</c:v>
                      </c:pt>
                      <c:pt idx="11">
                        <c:v>52.365817276111237</c:v>
                      </c:pt>
                      <c:pt idx="12">
                        <c:v>54.078397778631135</c:v>
                      </c:pt>
                      <c:pt idx="13">
                        <c:v>72.821201534498684</c:v>
                      </c:pt>
                      <c:pt idx="14">
                        <c:v>90.887791070983965</c:v>
                      </c:pt>
                      <c:pt idx="15">
                        <c:v>95.863365506684715</c:v>
                      </c:pt>
                      <c:pt idx="16">
                        <c:v>94.648539245732167</c:v>
                      </c:pt>
                      <c:pt idx="17">
                        <c:v>124.22459312839058</c:v>
                      </c:pt>
                      <c:pt idx="18">
                        <c:v>119.57999558312753</c:v>
                      </c:pt>
                      <c:pt idx="19">
                        <c:v>130.01742460507418</c:v>
                      </c:pt>
                      <c:pt idx="20">
                        <c:v>170.83194951843242</c:v>
                      </c:pt>
                    </c:numCache>
                  </c:numRef>
                </c:val>
                <c:smooth val="0"/>
                <c:extLst xmlns:c15="http://schemas.microsoft.com/office/drawing/2012/chart">
                  <c:ext xmlns:c16="http://schemas.microsoft.com/office/drawing/2014/chart" uri="{C3380CC4-5D6E-409C-BE32-E72D297353CC}">
                    <c16:uniqueId val="{00000018-90ED-4A16-97A3-502E8F39F04D}"/>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Recurrent Expenditure-to-GDP Ratio (%)</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Sheet1!$B$26:$V$26</c15:sqref>
                        </c15:formulaRef>
                      </c:ext>
                    </c:extLst>
                    <c:numCache>
                      <c:formatCode>General</c:formatCode>
                      <c:ptCount val="21"/>
                      <c:pt idx="0">
                        <c:v>18.539387912937794</c:v>
                      </c:pt>
                      <c:pt idx="1">
                        <c:v>17.969695375388014</c:v>
                      </c:pt>
                      <c:pt idx="2">
                        <c:v>19.395360522569298</c:v>
                      </c:pt>
                      <c:pt idx="3">
                        <c:v>18.850173148233278</c:v>
                      </c:pt>
                      <c:pt idx="4">
                        <c:v>20.397473810836551</c:v>
                      </c:pt>
                      <c:pt idx="5">
                        <c:v>18.781050939001009</c:v>
                      </c:pt>
                      <c:pt idx="6">
                        <c:v>13.735364875701684</c:v>
                      </c:pt>
                      <c:pt idx="7">
                        <c:v>15.912153407618554</c:v>
                      </c:pt>
                      <c:pt idx="8">
                        <c:v>17.403823851022235</c:v>
                      </c:pt>
                      <c:pt idx="9">
                        <c:v>15.388272583201267</c:v>
                      </c:pt>
                      <c:pt idx="10">
                        <c:v>16.599843621041657</c:v>
                      </c:pt>
                      <c:pt idx="11">
                        <c:v>15.199946502607997</c:v>
                      </c:pt>
                      <c:pt idx="12">
                        <c:v>20.199960167297352</c:v>
                      </c:pt>
                      <c:pt idx="13">
                        <c:v>15.77751718560453</c:v>
                      </c:pt>
                      <c:pt idx="14">
                        <c:v>15.000016084152284</c:v>
                      </c:pt>
                      <c:pt idx="15">
                        <c:v>14.600025499032698</c:v>
                      </c:pt>
                      <c:pt idx="16">
                        <c:v>15.599994420602853</c:v>
                      </c:pt>
                      <c:pt idx="17">
                        <c:v>14.999996103967952</c:v>
                      </c:pt>
                      <c:pt idx="18">
                        <c:v>15.700004091869458</c:v>
                      </c:pt>
                      <c:pt idx="19">
                        <c:v>16.287312578688336</c:v>
                      </c:pt>
                      <c:pt idx="20">
                        <c:v>20.100001304444241</c:v>
                      </c:pt>
                    </c:numCache>
                  </c:numRef>
                </c:val>
                <c:smooth val="0"/>
                <c:extLst xmlns:c15="http://schemas.microsoft.com/office/drawing/2012/chart">
                  <c:ext xmlns:c16="http://schemas.microsoft.com/office/drawing/2014/chart" uri="{C3380CC4-5D6E-409C-BE32-E72D297353CC}">
                    <c16:uniqueId val="{00000019-90ED-4A16-97A3-502E8F39F04D}"/>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Capital Expenditure-to-GDP Ratio (%)</c:v>
                      </c:pt>
                    </c:strCache>
                  </c:strRef>
                </c:tx>
                <c:spPr>
                  <a:ln w="28575" cap="rnd">
                    <a:solidFill>
                      <a:schemeClr val="accent2">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Sheet1!$B$27:$V$27</c15:sqref>
                        </c15:formulaRef>
                      </c:ext>
                    </c:extLst>
                    <c:numCache>
                      <c:formatCode>General</c:formatCode>
                      <c:ptCount val="21"/>
                      <c:pt idx="0">
                        <c:v>9.1739402644275021</c:v>
                      </c:pt>
                      <c:pt idx="1">
                        <c:v>7.5419582259167672</c:v>
                      </c:pt>
                      <c:pt idx="2">
                        <c:v>5.8914663763503894</c:v>
                      </c:pt>
                      <c:pt idx="3">
                        <c:v>8.3846648892157774</c:v>
                      </c:pt>
                      <c:pt idx="4">
                        <c:v>10.131071124254424</c:v>
                      </c:pt>
                      <c:pt idx="5">
                        <c:v>10.025974561421593</c:v>
                      </c:pt>
                      <c:pt idx="6">
                        <c:v>6.1234963913392146</c:v>
                      </c:pt>
                      <c:pt idx="7">
                        <c:v>7.0406841150557149</c:v>
                      </c:pt>
                      <c:pt idx="8">
                        <c:v>8.2216110540442013</c:v>
                      </c:pt>
                      <c:pt idx="9">
                        <c:v>6.8225039619651344</c:v>
                      </c:pt>
                      <c:pt idx="10">
                        <c:v>5.200034750879631</c:v>
                      </c:pt>
                      <c:pt idx="11">
                        <c:v>3.8493045339039722</c:v>
                      </c:pt>
                      <c:pt idx="12">
                        <c:v>4.7589457611365598</c:v>
                      </c:pt>
                      <c:pt idx="13">
                        <c:v>3.8748079255964414</c:v>
                      </c:pt>
                      <c:pt idx="14">
                        <c:v>3.9217666832869571</c:v>
                      </c:pt>
                      <c:pt idx="15">
                        <c:v>3.9543456449315131</c:v>
                      </c:pt>
                      <c:pt idx="16">
                        <c:v>3.5699307689804116</c:v>
                      </c:pt>
                      <c:pt idx="17">
                        <c:v>2.4667337303649726</c:v>
                      </c:pt>
                      <c:pt idx="18">
                        <c:v>1.5763012228036228</c:v>
                      </c:pt>
                      <c:pt idx="19">
                        <c:v>1.7267082522605015</c:v>
                      </c:pt>
                      <c:pt idx="20">
                        <c:v>3.1523199540835627</c:v>
                      </c:pt>
                    </c:numCache>
                  </c:numRef>
                </c:val>
                <c:smooth val="0"/>
                <c:extLst xmlns:c15="http://schemas.microsoft.com/office/drawing/2012/chart">
                  <c:ext xmlns:c16="http://schemas.microsoft.com/office/drawing/2014/chart" uri="{C3380CC4-5D6E-409C-BE32-E72D297353CC}">
                    <c16:uniqueId val="{0000001A-90ED-4A16-97A3-502E8F39F04D}"/>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Amortization (millions of cedis)</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Sheet1!$B$28:$V$28</c15:sqref>
                        </c15:formulaRef>
                      </c:ext>
                    </c:extLst>
                    <c:numCache>
                      <c:formatCode>General</c:formatCode>
                      <c:ptCount val="21"/>
                      <c:pt idx="0">
                        <c:v>186.75</c:v>
                      </c:pt>
                      <c:pt idx="1">
                        <c:v>139.02000000000001</c:v>
                      </c:pt>
                      <c:pt idx="2">
                        <c:v>116.03</c:v>
                      </c:pt>
                      <c:pt idx="3">
                        <c:v>255.93</c:v>
                      </c:pt>
                      <c:pt idx="4">
                        <c:v>192.01</c:v>
                      </c:pt>
                      <c:pt idx="5">
                        <c:v>209.83</c:v>
                      </c:pt>
                      <c:pt idx="6">
                        <c:v>235.13</c:v>
                      </c:pt>
                      <c:pt idx="7">
                        <c:v>321.22000000000003</c:v>
                      </c:pt>
                      <c:pt idx="8">
                        <c:v>497.41</c:v>
                      </c:pt>
                      <c:pt idx="9">
                        <c:v>457.71</c:v>
                      </c:pt>
                      <c:pt idx="10">
                        <c:v>502.31</c:v>
                      </c:pt>
                      <c:pt idx="11">
                        <c:v>584.28</c:v>
                      </c:pt>
                      <c:pt idx="12">
                        <c:v>623.6</c:v>
                      </c:pt>
                      <c:pt idx="13">
                        <c:v>821.41</c:v>
                      </c:pt>
                      <c:pt idx="14" formatCode="#,##0.00">
                        <c:v>1330.94</c:v>
                      </c:pt>
                      <c:pt idx="15" formatCode="#,##0.00">
                        <c:v>2734.09</c:v>
                      </c:pt>
                      <c:pt idx="16" formatCode="#,##0.00">
                        <c:v>4603.74</c:v>
                      </c:pt>
                      <c:pt idx="17" formatCode="#,##0.00">
                        <c:v>4912.71</c:v>
                      </c:pt>
                      <c:pt idx="18" formatCode="#,##0.00">
                        <c:v>5268.57</c:v>
                      </c:pt>
                      <c:pt idx="19" formatCode="#,##0.00">
                        <c:v>11242.69</c:v>
                      </c:pt>
                      <c:pt idx="20" formatCode="#,##0.00">
                        <c:v>14066.89</c:v>
                      </c:pt>
                    </c:numCache>
                  </c:numRef>
                </c:val>
                <c:smooth val="0"/>
                <c:extLst xmlns:c15="http://schemas.microsoft.com/office/drawing/2012/chart">
                  <c:ext xmlns:c16="http://schemas.microsoft.com/office/drawing/2014/chart" uri="{C3380CC4-5D6E-409C-BE32-E72D297353CC}">
                    <c16:uniqueId val="{0000001B-90ED-4A16-97A3-502E8F39F04D}"/>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Debt Service (millions of cedis)</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Sheet1!$B$29:$V$29</c15:sqref>
                        </c15:formulaRef>
                      </c:ext>
                    </c:extLst>
                    <c:numCache>
                      <c:formatCode>General</c:formatCode>
                      <c:ptCount val="21"/>
                      <c:pt idx="0">
                        <c:v>390.05</c:v>
                      </c:pt>
                      <c:pt idx="1">
                        <c:v>417.72</c:v>
                      </c:pt>
                      <c:pt idx="2">
                        <c:v>369.23</c:v>
                      </c:pt>
                      <c:pt idx="3">
                        <c:v>619.32999999999993</c:v>
                      </c:pt>
                      <c:pt idx="4">
                        <c:v>539.21</c:v>
                      </c:pt>
                      <c:pt idx="5">
                        <c:v>563.83000000000004</c:v>
                      </c:pt>
                      <c:pt idx="6">
                        <c:v>628.53</c:v>
                      </c:pt>
                      <c:pt idx="7">
                        <c:v>761.22</c:v>
                      </c:pt>
                      <c:pt idx="8">
                        <c:v>1176.6100000000001</c:v>
                      </c:pt>
                      <c:pt idx="9">
                        <c:v>1490.01</c:v>
                      </c:pt>
                      <c:pt idx="10">
                        <c:v>1941.71</c:v>
                      </c:pt>
                      <c:pt idx="11">
                        <c:v>2195.38</c:v>
                      </c:pt>
                      <c:pt idx="12">
                        <c:v>3059.7</c:v>
                      </c:pt>
                      <c:pt idx="13">
                        <c:v>5218.3099999999995</c:v>
                      </c:pt>
                      <c:pt idx="14">
                        <c:v>8411.84</c:v>
                      </c:pt>
                      <c:pt idx="15">
                        <c:v>11809.39</c:v>
                      </c:pt>
                      <c:pt idx="16">
                        <c:v>16132.64</c:v>
                      </c:pt>
                      <c:pt idx="17">
                        <c:v>18484.810000000001</c:v>
                      </c:pt>
                      <c:pt idx="18">
                        <c:v>21090.37</c:v>
                      </c:pt>
                      <c:pt idx="19">
                        <c:v>31011.949999999997</c:v>
                      </c:pt>
                      <c:pt idx="20">
                        <c:v>38666.149999999994</c:v>
                      </c:pt>
                    </c:numCache>
                  </c:numRef>
                </c:val>
                <c:smooth val="0"/>
                <c:extLst xmlns:c15="http://schemas.microsoft.com/office/drawing/2012/chart">
                  <c:ext xmlns:c16="http://schemas.microsoft.com/office/drawing/2014/chart" uri="{C3380CC4-5D6E-409C-BE32-E72D297353CC}">
                    <c16:uniqueId val="{0000001C-90ED-4A16-97A3-502E8F39F04D}"/>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Debt Service-to-Domestic Revenue Ratio (%)</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Sheet1!$B$30:$V$30</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1D-90ED-4A16-97A3-502E8F39F04D}"/>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Nominal GDP (millions of US$)(revised)</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Sheet1!$B$31:$V$31</c15:sqref>
                        </c15:formulaRef>
                      </c:ext>
                    </c:extLst>
                    <c:numCache>
                      <c:formatCode>General</c:formatCode>
                      <c:ptCount val="21"/>
                      <c:pt idx="0">
                        <c:v>3941.5009435331694</c:v>
                      </c:pt>
                      <c:pt idx="1">
                        <c:v>5239.6967608545829</c:v>
                      </c:pt>
                      <c:pt idx="2">
                        <c:v>5687.5446534889252</c:v>
                      </c:pt>
                      <c:pt idx="3">
                        <c:v>7393.4519089158257</c:v>
                      </c:pt>
                      <c:pt idx="4">
                        <c:v>8820.0707338638367</c:v>
                      </c:pt>
                      <c:pt idx="5">
                        <c:v>10623.959702146298</c:v>
                      </c:pt>
                      <c:pt idx="6">
                        <c:v>20254.466702761234</c:v>
                      </c:pt>
                      <c:pt idx="7">
                        <c:v>23847.976104645175</c:v>
                      </c:pt>
                      <c:pt idx="8">
                        <c:v>24997.100969104613</c:v>
                      </c:pt>
                      <c:pt idx="9">
                        <c:v>25610.916724982504</c:v>
                      </c:pt>
                      <c:pt idx="10">
                        <c:v>31568.04936578677</c:v>
                      </c:pt>
                      <c:pt idx="11">
                        <c:v>38690.815006468307</c:v>
                      </c:pt>
                      <c:pt idx="12">
                        <c:v>40065.432492818385</c:v>
                      </c:pt>
                      <c:pt idx="13">
                        <c:v>56981.566820276501</c:v>
                      </c:pt>
                      <c:pt idx="14">
                        <c:v>48419.831157907851</c:v>
                      </c:pt>
                      <c:pt idx="15">
                        <c:v>47519.690224692466</c:v>
                      </c:pt>
                      <c:pt idx="16">
                        <c:v>51414.467393383056</c:v>
                      </c:pt>
                      <c:pt idx="17">
                        <c:v>58117.78824381849</c:v>
                      </c:pt>
                      <c:pt idx="18">
                        <c:v>62333.298772395479</c:v>
                      </c:pt>
                      <c:pt idx="19">
                        <c:v>63076.201133451243</c:v>
                      </c:pt>
                      <c:pt idx="20">
                        <c:v>66777.874564459926</c:v>
                      </c:pt>
                    </c:numCache>
                  </c:numRef>
                </c:val>
                <c:smooth val="0"/>
                <c:extLst xmlns:c15="http://schemas.microsoft.com/office/drawing/2012/chart">
                  <c:ext xmlns:c16="http://schemas.microsoft.com/office/drawing/2014/chart" uri="{C3380CC4-5D6E-409C-BE32-E72D297353CC}">
                    <c16:uniqueId val="{0000001E-90ED-4A16-97A3-502E8F39F04D}"/>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Sheet1!$A$32</c15:sqref>
                        </c15:formulaRef>
                      </c:ext>
                    </c:extLst>
                    <c:strCache>
                      <c:ptCount val="1"/>
                      <c:pt idx="0">
                        <c:v>Total External Debt-to-GDP Ratio (%)</c:v>
                      </c:pt>
                    </c:strCache>
                  </c:strRef>
                </c:tx>
                <c:spPr>
                  <a:ln w="28575" cap="rnd">
                    <a:solidFill>
                      <a:schemeClr val="accent1">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Sheet1!$B$32:$V$32</c15:sqref>
                        </c15:formulaRef>
                      </c:ext>
                    </c:extLst>
                    <c:numCache>
                      <c:formatCode>General</c:formatCode>
                      <c:ptCount val="21"/>
                      <c:pt idx="0">
                        <c:v>152.7590652966523</c:v>
                      </c:pt>
                      <c:pt idx="1">
                        <c:v>114.99921226390278</c:v>
                      </c:pt>
                      <c:pt idx="2">
                        <c:v>107.80240637300061</c:v>
                      </c:pt>
                      <c:pt idx="3">
                        <c:v>102.10251034292543</c:v>
                      </c:pt>
                      <c:pt idx="4">
                        <c:v>73.104629141396444</c:v>
                      </c:pt>
                      <c:pt idx="5">
                        <c:v>59.749850130903546</c:v>
                      </c:pt>
                      <c:pt idx="6">
                        <c:v>10.746123469660519</c:v>
                      </c:pt>
                      <c:pt idx="7">
                        <c:v>15.036621909821196</c:v>
                      </c:pt>
                      <c:pt idx="8">
                        <c:v>16.006136091321782</c:v>
                      </c:pt>
                      <c:pt idx="9">
                        <c:v>19.553692879392319</c:v>
                      </c:pt>
                      <c:pt idx="10">
                        <c:v>19.812912503800877</c:v>
                      </c:pt>
                      <c:pt idx="11">
                        <c:v>19.779759094556638</c:v>
                      </c:pt>
                      <c:pt idx="12">
                        <c:v>22.84657728739295</c:v>
                      </c:pt>
                      <c:pt idx="13">
                        <c:v>20.887403881924786</c:v>
                      </c:pt>
                      <c:pt idx="14">
                        <c:v>28.649087921766686</c:v>
                      </c:pt>
                      <c:pt idx="15">
                        <c:v>33.211264478738798</c:v>
                      </c:pt>
                      <c:pt idx="16">
                        <c:v>32.016260859134171</c:v>
                      </c:pt>
                      <c:pt idx="17">
                        <c:v>29.550419103959381</c:v>
                      </c:pt>
                      <c:pt idx="18">
                        <c:v>28.666026589167327</c:v>
                      </c:pt>
                      <c:pt idx="19">
                        <c:v>32.29503304566785</c:v>
                      </c:pt>
                      <c:pt idx="20">
                        <c:v>36.973324115260695</c:v>
                      </c:pt>
                    </c:numCache>
                  </c:numRef>
                </c:val>
                <c:smooth val="0"/>
                <c:extLst xmlns:c15="http://schemas.microsoft.com/office/drawing/2012/chart">
                  <c:ext xmlns:c16="http://schemas.microsoft.com/office/drawing/2014/chart" uri="{C3380CC4-5D6E-409C-BE32-E72D297353CC}">
                    <c16:uniqueId val="{0000001F-90ED-4A16-97A3-502E8F39F04D}"/>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Sheet1!$A$33</c15:sqref>
                        </c15:formulaRef>
                      </c:ext>
                    </c:extLst>
                    <c:strCache>
                      <c:ptCount val="1"/>
                      <c:pt idx="0">
                        <c:v>Exports (millions of cedis)</c:v>
                      </c:pt>
                    </c:strCache>
                  </c:strRef>
                </c:tx>
                <c:spPr>
                  <a:ln w="28575" cap="rnd">
                    <a:solidFill>
                      <a:schemeClr val="accent2">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Sheet1!$B$33:$V$33</c15:sqref>
                        </c15:formulaRef>
                      </c:ext>
                    </c:extLst>
                    <c:numCache>
                      <c:formatCode>General</c:formatCode>
                      <c:ptCount val="21"/>
                      <c:pt idx="0">
                        <c:v>1675.26702</c:v>
                      </c:pt>
                      <c:pt idx="1">
                        <c:v>1744.17455</c:v>
                      </c:pt>
                      <c:pt idx="2">
                        <c:v>2206.9104200000002</c:v>
                      </c:pt>
                      <c:pt idx="3">
                        <c:v>2740.6069600000001</c:v>
                      </c:pt>
                      <c:pt idx="4">
                        <c:v>3158.3853600000002</c:v>
                      </c:pt>
                      <c:pt idx="5">
                        <c:v>3572.07312</c:v>
                      </c:pt>
                      <c:pt idx="6">
                        <c:v>4748.2676000000001</c:v>
                      </c:pt>
                      <c:pt idx="7">
                        <c:v>5895.4018900000001</c:v>
                      </c:pt>
                      <c:pt idx="8">
                        <c:v>8620.2427299999999</c:v>
                      </c:pt>
                      <c:pt idx="9">
                        <c:v>10873.8326</c:v>
                      </c:pt>
                      <c:pt idx="10">
                        <c:v>13832.55985</c:v>
                      </c:pt>
                      <c:pt idx="11">
                        <c:v>22593.862400000002</c:v>
                      </c:pt>
                      <c:pt idx="12">
                        <c:v>31818.434699999998</c:v>
                      </c:pt>
                      <c:pt idx="13">
                        <c:v>35466.697</c:v>
                      </c:pt>
                      <c:pt idx="14">
                        <c:v>48994.472260000002</c:v>
                      </c:pt>
                      <c:pt idx="15">
                        <c:v>62498.107270000008</c:v>
                      </c:pt>
                      <c:pt idx="16">
                        <c:v>72752.959440000006</c:v>
                      </c:pt>
                      <c:pt idx="17">
                        <c:v>61056.73</c:v>
                      </c:pt>
                      <c:pt idx="18">
                        <c:v>72059.676480000009</c:v>
                      </c:pt>
                      <c:pt idx="19">
                        <c:v>86807.3505</c:v>
                      </c:pt>
                      <c:pt idx="20">
                        <c:v>82959.072</c:v>
                      </c:pt>
                    </c:numCache>
                  </c:numRef>
                </c:val>
                <c:smooth val="0"/>
                <c:extLst xmlns:c15="http://schemas.microsoft.com/office/drawing/2012/chart">
                  <c:ext xmlns:c16="http://schemas.microsoft.com/office/drawing/2014/chart" uri="{C3380CC4-5D6E-409C-BE32-E72D297353CC}">
                    <c16:uniqueId val="{00000020-90ED-4A16-97A3-502E8F39F04D}"/>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Sheet1!$A$34</c15:sqref>
                        </c15:formulaRef>
                      </c:ext>
                    </c:extLst>
                    <c:strCache>
                      <c:ptCount val="1"/>
                      <c:pt idx="0">
                        <c:v>Debt Service-to-Exports Ratio (%)</c:v>
                      </c:pt>
                    </c:strCache>
                  </c:strRef>
                </c:tx>
                <c:spPr>
                  <a:ln w="28575" cap="rnd">
                    <a:solidFill>
                      <a:schemeClr val="accent3">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Sheet1!$B$34:$V$34</c15:sqref>
                        </c15:formulaRef>
                      </c:ext>
                    </c:extLst>
                    <c:numCache>
                      <c:formatCode>General</c:formatCode>
                      <c:ptCount val="21"/>
                      <c:pt idx="0">
                        <c:v>23.282855529502395</c:v>
                      </c:pt>
                      <c:pt idx="1">
                        <c:v>23.949437858728075</c:v>
                      </c:pt>
                      <c:pt idx="2">
                        <c:v>16.730629238680201</c:v>
                      </c:pt>
                      <c:pt idx="3">
                        <c:v>22.598278740414493</c:v>
                      </c:pt>
                      <c:pt idx="4">
                        <c:v>17.072330907714186</c:v>
                      </c:pt>
                      <c:pt idx="5">
                        <c:v>15.784391334072131</c:v>
                      </c:pt>
                      <c:pt idx="6">
                        <c:v>13.237038283183534</c:v>
                      </c:pt>
                      <c:pt idx="7">
                        <c:v>12.912096820595211</c:v>
                      </c:pt>
                      <c:pt idx="8">
                        <c:v>13.649383629363301</c:v>
                      </c:pt>
                      <c:pt idx="9">
                        <c:v>13.702712326102942</c:v>
                      </c:pt>
                      <c:pt idx="10">
                        <c:v>14.037242716141222</c:v>
                      </c:pt>
                      <c:pt idx="11">
                        <c:v>9.7167096140233191</c:v>
                      </c:pt>
                      <c:pt idx="12">
                        <c:v>9.6161235737972994</c:v>
                      </c:pt>
                      <c:pt idx="13">
                        <c:v>14.713267491472351</c:v>
                      </c:pt>
                      <c:pt idx="14">
                        <c:v>17.16895725575063</c:v>
                      </c:pt>
                      <c:pt idx="15">
                        <c:v>18.895596228189582</c:v>
                      </c:pt>
                      <c:pt idx="16">
                        <c:v>22.174548120347911</c:v>
                      </c:pt>
                      <c:pt idx="17">
                        <c:v>30.274811638291144</c:v>
                      </c:pt>
                      <c:pt idx="18">
                        <c:v>29.267922130976508</c:v>
                      </c:pt>
                      <c:pt idx="19">
                        <c:v>35.725027686451504</c:v>
                      </c:pt>
                      <c:pt idx="20">
                        <c:v>46.608706037598871</c:v>
                      </c:pt>
                    </c:numCache>
                  </c:numRef>
                </c:val>
                <c:smooth val="0"/>
                <c:extLst xmlns:c15="http://schemas.microsoft.com/office/drawing/2012/chart">
                  <c:ext xmlns:c16="http://schemas.microsoft.com/office/drawing/2014/chart" uri="{C3380CC4-5D6E-409C-BE32-E72D297353CC}">
                    <c16:uniqueId val="{00000021-90ED-4A16-97A3-502E8F39F04D}"/>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Sheet1!$A$35</c15:sqref>
                        </c15:formulaRef>
                      </c:ext>
                    </c:extLst>
                    <c:strCache>
                      <c:ptCount val="1"/>
                      <c:pt idx="0">
                        <c:v>Total Public Debt-to-Domestic Revenue Ratio (%)</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Sheet1!$B$35:$V$35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2-90ED-4A16-97A3-502E8F39F04D}"/>
                  </c:ext>
                </c:extLst>
              </c15:ser>
            </c15:filteredLineSeries>
          </c:ext>
        </c:extLst>
      </c:lineChart>
      <c:catAx>
        <c:axId val="59442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594433496"/>
        <c:crosses val="autoZero"/>
        <c:auto val="1"/>
        <c:lblAlgn val="ctr"/>
        <c:lblOffset val="100"/>
        <c:noMultiLvlLbl val="0"/>
      </c:catAx>
      <c:valAx>
        <c:axId val="594433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Ratio in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594426608"/>
        <c:crosses val="autoZero"/>
        <c:crossBetween val="between"/>
      </c:valAx>
      <c:spPr>
        <a:noFill/>
        <a:ln>
          <a:noFill/>
        </a:ln>
        <a:effectLst/>
      </c:spPr>
    </c:plotArea>
    <c:legend>
      <c:legendPos val="b"/>
      <c:layout>
        <c:manualLayout>
          <c:xMode val="edge"/>
          <c:yMode val="edge"/>
          <c:x val="0.24935464733434376"/>
          <c:y val="0.89409667541557303"/>
          <c:w val="0.55092686308604311"/>
          <c:h val="7.8125546806649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75000"/>
        </a:schemeClr>
      </a:solidFill>
    </a:ln>
    <a:effectLst/>
  </c:spPr>
  <c:txPr>
    <a:bodyPr/>
    <a:lstStyle/>
    <a:p>
      <a:pPr>
        <a:defRPr/>
      </a:pPr>
      <a:endParaRPr lang="en-G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700" dirty="0">
                <a:solidFill>
                  <a:schemeClr val="bg1"/>
                </a:solidFill>
              </a:rPr>
              <a:t>GHANA’ DEBT SERVICE-TO-DOMESTIC REVENUE RATIO (%) 2000-2020</a:t>
            </a:r>
          </a:p>
        </c:rich>
      </c:tx>
      <c:layout>
        <c:manualLayout>
          <c:xMode val="edge"/>
          <c:yMode val="edge"/>
          <c:x val="0.21273464516581764"/>
          <c:y val="1.5201941599643025E-2"/>
        </c:manualLayout>
      </c:layout>
      <c:overlay val="0"/>
      <c:spPr>
        <a:solidFill>
          <a:srgbClr val="353535"/>
        </a:solid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GH"/>
        </a:p>
      </c:txPr>
    </c:title>
    <c:autoTitleDeleted val="0"/>
    <c:plotArea>
      <c:layout>
        <c:manualLayout>
          <c:layoutTarget val="inner"/>
          <c:xMode val="edge"/>
          <c:yMode val="edge"/>
          <c:x val="6.3803161482642742E-2"/>
          <c:y val="0.17625627363176782"/>
          <c:w val="0.90286351706036749"/>
          <c:h val="0.58139654418197728"/>
        </c:manualLayout>
      </c:layout>
      <c:lineChart>
        <c:grouping val="standard"/>
        <c:varyColors val="0"/>
        <c:ser>
          <c:idx val="25"/>
          <c:order val="25"/>
          <c:tx>
            <c:strRef>
              <c:f>Sheet1!$A$30</c:f>
              <c:strCache>
                <c:ptCount val="1"/>
                <c:pt idx="0">
                  <c:v>Debt Service-to-Domestic Revenue Ratio (%)</c:v>
                </c:pt>
              </c:strCache>
            </c:strRef>
          </c:tx>
          <c:spPr>
            <a:ln w="28575" cap="rnd">
              <a:solidFill>
                <a:schemeClr val="accent1">
                  <a:shade val="59000"/>
                </a:schemeClr>
              </a:solidFill>
              <a:round/>
            </a:ln>
            <a:effectLst/>
          </c:spPr>
          <c:marker>
            <c:symbol val="circle"/>
            <c:size val="5"/>
            <c:spPr>
              <a:solidFill>
                <a:schemeClr val="accent1">
                  <a:shade val="59000"/>
                </a:schemeClr>
              </a:solidFill>
              <a:ln w="9525">
                <a:solidFill>
                  <a:schemeClr val="accent1">
                    <a:shade val="59000"/>
                  </a:schemeClr>
                </a:solidFill>
              </a:ln>
              <a:effectLst/>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Sheet1!$B$30:$V$30</c:f>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c:ext xmlns:c16="http://schemas.microsoft.com/office/drawing/2014/chart" uri="{C3380CC4-5D6E-409C-BE32-E72D297353CC}">
              <c16:uniqueId val="{00000000-0678-4BB1-9008-71BA4AAD8006}"/>
            </c:ext>
          </c:extLst>
        </c:ser>
        <c:dLbls>
          <c:showLegendKey val="0"/>
          <c:showVal val="0"/>
          <c:showCatName val="0"/>
          <c:showSerName val="0"/>
          <c:showPercent val="0"/>
          <c:showBubbleSize val="0"/>
        </c:dLbls>
        <c:marker val="1"/>
        <c:smooth val="0"/>
        <c:axId val="243839152"/>
        <c:axId val="243844728"/>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 Public Debt (millions of US$)</c:v>
                      </c:pt>
                    </c:strCache>
                  </c:strRef>
                </c:tx>
                <c:spPr>
                  <a:ln w="28575" cap="rnd">
                    <a:solidFill>
                      <a:schemeClr val="accent1">
                        <a:tint val="35000"/>
                      </a:schemeClr>
                    </a:solidFill>
                    <a:round/>
                  </a:ln>
                  <a:effectLst/>
                </c:spPr>
                <c:marker>
                  <c:symbol val="circle"/>
                  <c:size val="5"/>
                  <c:spPr>
                    <a:solidFill>
                      <a:schemeClr val="accent1">
                        <a:tint val="35000"/>
                      </a:schemeClr>
                    </a:solidFill>
                    <a:ln w="9525">
                      <a:solidFill>
                        <a:schemeClr val="accent1">
                          <a:tint val="35000"/>
                        </a:schemeClr>
                      </a:solidFill>
                    </a:ln>
                    <a:effectLst/>
                  </c:spPr>
                </c:marker>
                <c:cat>
                  <c:numRef>
                    <c:extLst>
                      <c:ex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Sheet1!$B$2:$V$2</c15:sqref>
                        </c15:formulaRef>
                      </c:ext>
                    </c:extLst>
                    <c:numCache>
                      <c:formatCode>#,##0.00</c:formatCode>
                      <c:ptCount val="21"/>
                      <c:pt idx="0">
                        <c:v>7159.33</c:v>
                      </c:pt>
                      <c:pt idx="1">
                        <c:v>7430.75</c:v>
                      </c:pt>
                      <c:pt idx="2">
                        <c:v>7787.58</c:v>
                      </c:pt>
                      <c:pt idx="3">
                        <c:v>9088.68</c:v>
                      </c:pt>
                      <c:pt idx="4">
                        <c:v>8315.41</c:v>
                      </c:pt>
                      <c:pt idx="5">
                        <c:v>8345.15</c:v>
                      </c:pt>
                      <c:pt idx="6">
                        <c:v>5309.89</c:v>
                      </c:pt>
                      <c:pt idx="7">
                        <c:v>7405.28</c:v>
                      </c:pt>
                      <c:pt idx="8">
                        <c:v>8037.27</c:v>
                      </c:pt>
                      <c:pt idx="9">
                        <c:v>9303.68</c:v>
                      </c:pt>
                      <c:pt idx="10">
                        <c:v>11937.31</c:v>
                      </c:pt>
                      <c:pt idx="11">
                        <c:v>15350.08</c:v>
                      </c:pt>
                      <c:pt idx="12">
                        <c:v>19150.78</c:v>
                      </c:pt>
                      <c:pt idx="13">
                        <c:v>24461.42</c:v>
                      </c:pt>
                      <c:pt idx="14">
                        <c:v>24787.42</c:v>
                      </c:pt>
                      <c:pt idx="15">
                        <c:v>26403.33</c:v>
                      </c:pt>
                      <c:pt idx="16">
                        <c:v>28779.9</c:v>
                      </c:pt>
                      <c:pt idx="17">
                        <c:v>32292.49</c:v>
                      </c:pt>
                      <c:pt idx="18">
                        <c:v>35888.5</c:v>
                      </c:pt>
                      <c:pt idx="19">
                        <c:v>39408.07</c:v>
                      </c:pt>
                      <c:pt idx="20">
                        <c:v>50804</c:v>
                      </c:pt>
                    </c:numCache>
                  </c:numRef>
                </c:val>
                <c:smooth val="0"/>
                <c:extLst>
                  <c:ext xmlns:c16="http://schemas.microsoft.com/office/drawing/2014/chart" uri="{C3380CC4-5D6E-409C-BE32-E72D297353CC}">
                    <c16:uniqueId val="{00000001-0678-4BB1-9008-71BA4AAD800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ln w="28575" cap="rnd">
                    <a:solidFill>
                      <a:schemeClr val="accent1">
                        <a:tint val="39000"/>
                      </a:schemeClr>
                    </a:solidFill>
                    <a:round/>
                  </a:ln>
                  <a:effectLst/>
                </c:spPr>
                <c:marker>
                  <c:symbol val="circle"/>
                  <c:size val="5"/>
                  <c:spPr>
                    <a:solidFill>
                      <a:schemeClr val="accent1">
                        <a:tint val="39000"/>
                      </a:schemeClr>
                    </a:solidFill>
                    <a:ln w="9525">
                      <a:solidFill>
                        <a:schemeClr val="accent1">
                          <a:tint val="39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Sheet1!$B$3:$V$3</c15:sqref>
                        </c15:formulaRef>
                      </c:ext>
                    </c:extLst>
                    <c:numCache>
                      <c:formatCode>#,##0.00</c:formatCode>
                      <c:ptCount val="21"/>
                      <c:pt idx="0">
                        <c:v>6021</c:v>
                      </c:pt>
                      <c:pt idx="1">
                        <c:v>6025.61</c:v>
                      </c:pt>
                      <c:pt idx="2">
                        <c:v>6131.31</c:v>
                      </c:pt>
                      <c:pt idx="3">
                        <c:v>7548.9</c:v>
                      </c:pt>
                      <c:pt idx="4">
                        <c:v>6447.88</c:v>
                      </c:pt>
                      <c:pt idx="5">
                        <c:v>6347.8</c:v>
                      </c:pt>
                      <c:pt idx="6">
                        <c:v>2176.5700000000002</c:v>
                      </c:pt>
                      <c:pt idx="7">
                        <c:v>3585.93</c:v>
                      </c:pt>
                      <c:pt idx="8">
                        <c:v>4001.07</c:v>
                      </c:pt>
                      <c:pt idx="9">
                        <c:v>5007.88</c:v>
                      </c:pt>
                      <c:pt idx="10">
                        <c:v>6254.55</c:v>
                      </c:pt>
                      <c:pt idx="11">
                        <c:v>7652.95</c:v>
                      </c:pt>
                      <c:pt idx="12">
                        <c:v>9153.58</c:v>
                      </c:pt>
                      <c:pt idx="13">
                        <c:v>11901.97</c:v>
                      </c:pt>
                      <c:pt idx="14">
                        <c:v>13871.84</c:v>
                      </c:pt>
                      <c:pt idx="15">
                        <c:v>15781.89</c:v>
                      </c:pt>
                      <c:pt idx="16">
                        <c:v>16460.990000000002</c:v>
                      </c:pt>
                      <c:pt idx="17">
                        <c:v>17174.05</c:v>
                      </c:pt>
                      <c:pt idx="18">
                        <c:v>17868.48</c:v>
                      </c:pt>
                      <c:pt idx="19">
                        <c:v>20370.48</c:v>
                      </c:pt>
                      <c:pt idx="20">
                        <c:v>24690</c:v>
                      </c:pt>
                    </c:numCache>
                  </c:numRef>
                </c:val>
                <c:smooth val="0"/>
                <c:extLst xmlns:c15="http://schemas.microsoft.com/office/drawing/2012/chart">
                  <c:ext xmlns:c16="http://schemas.microsoft.com/office/drawing/2014/chart" uri="{C3380CC4-5D6E-409C-BE32-E72D297353CC}">
                    <c16:uniqueId val="{00000002-0678-4BB1-9008-71BA4AAD800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ln w="28575" cap="rnd">
                    <a:solidFill>
                      <a:schemeClr val="accent1">
                        <a:tint val="43000"/>
                      </a:schemeClr>
                    </a:solidFill>
                    <a:round/>
                  </a:ln>
                  <a:effectLst/>
                </c:spPr>
                <c:marker>
                  <c:symbol val="circle"/>
                  <c:size val="5"/>
                  <c:spPr>
                    <a:solidFill>
                      <a:schemeClr val="accent1">
                        <a:tint val="43000"/>
                      </a:schemeClr>
                    </a:solidFill>
                    <a:ln w="9525">
                      <a:solidFill>
                        <a:schemeClr val="accent1">
                          <a:tint val="43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Sheet1!$B$4:$V$4</c15:sqref>
                        </c15:formulaRef>
                      </c:ext>
                    </c:extLst>
                    <c:numCache>
                      <c:formatCode>#,##0.00</c:formatCode>
                      <c:ptCount val="21"/>
                      <c:pt idx="0">
                        <c:v>1138.3399999999999</c:v>
                      </c:pt>
                      <c:pt idx="1">
                        <c:v>1405.14</c:v>
                      </c:pt>
                      <c:pt idx="2">
                        <c:v>1656.27</c:v>
                      </c:pt>
                      <c:pt idx="3">
                        <c:v>1539.78</c:v>
                      </c:pt>
                      <c:pt idx="4">
                        <c:v>1867.53</c:v>
                      </c:pt>
                      <c:pt idx="5">
                        <c:v>1997.35</c:v>
                      </c:pt>
                      <c:pt idx="6">
                        <c:v>3133.31</c:v>
                      </c:pt>
                      <c:pt idx="7">
                        <c:v>3819.35</c:v>
                      </c:pt>
                      <c:pt idx="8">
                        <c:v>4038.2</c:v>
                      </c:pt>
                      <c:pt idx="9">
                        <c:v>4295.76</c:v>
                      </c:pt>
                      <c:pt idx="10">
                        <c:v>5682.76</c:v>
                      </c:pt>
                      <c:pt idx="11">
                        <c:v>7697.13</c:v>
                      </c:pt>
                      <c:pt idx="12">
                        <c:v>9997.2000000000007</c:v>
                      </c:pt>
                      <c:pt idx="13">
                        <c:v>12559.45</c:v>
                      </c:pt>
                      <c:pt idx="14">
                        <c:v>10915.6</c:v>
                      </c:pt>
                      <c:pt idx="15">
                        <c:v>10621.43</c:v>
                      </c:pt>
                      <c:pt idx="16">
                        <c:v>12318.91</c:v>
                      </c:pt>
                      <c:pt idx="17">
                        <c:v>15118.44</c:v>
                      </c:pt>
                      <c:pt idx="18">
                        <c:v>18020.02</c:v>
                      </c:pt>
                      <c:pt idx="19">
                        <c:v>19037.599999999999</c:v>
                      </c:pt>
                      <c:pt idx="20">
                        <c:v>26114</c:v>
                      </c:pt>
                    </c:numCache>
                  </c:numRef>
                </c:val>
                <c:smooth val="0"/>
                <c:extLst xmlns:c15="http://schemas.microsoft.com/office/drawing/2012/chart">
                  <c:ext xmlns:c16="http://schemas.microsoft.com/office/drawing/2014/chart" uri="{C3380CC4-5D6E-409C-BE32-E72D297353CC}">
                    <c16:uniqueId val="{00000003-0678-4BB1-9008-71BA4AAD800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ln w="28575" cap="rnd">
                    <a:solidFill>
                      <a:schemeClr val="accent1">
                        <a:tint val="47000"/>
                      </a:schemeClr>
                    </a:solidFill>
                    <a:round/>
                  </a:ln>
                  <a:effectLst/>
                </c:spPr>
                <c:marker>
                  <c:symbol val="circle"/>
                  <c:size val="5"/>
                  <c:spPr>
                    <a:solidFill>
                      <a:schemeClr val="accent1">
                        <a:tint val="47000"/>
                      </a:schemeClr>
                    </a:solidFill>
                    <a:ln w="9525">
                      <a:solidFill>
                        <a:schemeClr val="accent1">
                          <a:tint val="47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Sheet1!$B$5:$V$5</c15:sqref>
                        </c15:formulaRef>
                      </c:ext>
                    </c:extLst>
                    <c:numCache>
                      <c:formatCode>#,##0.00</c:formatCode>
                      <c:ptCount val="21"/>
                      <c:pt idx="0">
                        <c:v>0.68889999999999996</c:v>
                      </c:pt>
                      <c:pt idx="1">
                        <c:v>0.72550000000000003</c:v>
                      </c:pt>
                      <c:pt idx="2">
                        <c:v>0.83979999999999999</c:v>
                      </c:pt>
                      <c:pt idx="3">
                        <c:v>0.88270000000000004</c:v>
                      </c:pt>
                      <c:pt idx="4">
                        <c:v>0.90480000000000005</c:v>
                      </c:pt>
                      <c:pt idx="5">
                        <c:v>0.91320000000000001</c:v>
                      </c:pt>
                      <c:pt idx="6">
                        <c:v>0.92349999999999999</c:v>
                      </c:pt>
                      <c:pt idx="7">
                        <c:v>0.97089999999999999</c:v>
                      </c:pt>
                      <c:pt idx="8">
                        <c:v>1.2073</c:v>
                      </c:pt>
                      <c:pt idx="9">
                        <c:v>1.429</c:v>
                      </c:pt>
                      <c:pt idx="10">
                        <c:v>1.4584999999999999</c:v>
                      </c:pt>
                      <c:pt idx="11">
                        <c:v>1.546</c:v>
                      </c:pt>
                      <c:pt idx="12">
                        <c:v>1.8797999999999999</c:v>
                      </c:pt>
                      <c:pt idx="13">
                        <c:v>2.17</c:v>
                      </c:pt>
                      <c:pt idx="14">
                        <c:v>3.2101000000000002</c:v>
                      </c:pt>
                      <c:pt idx="15">
                        <c:v>3.7963</c:v>
                      </c:pt>
                      <c:pt idx="16">
                        <c:v>4.1832000000000003</c:v>
                      </c:pt>
                      <c:pt idx="17">
                        <c:v>4.4164000000000003</c:v>
                      </c:pt>
                      <c:pt idx="18">
                        <c:v>4.8224</c:v>
                      </c:pt>
                      <c:pt idx="19">
                        <c:v>5.5406000000000004</c:v>
                      </c:pt>
                      <c:pt idx="20">
                        <c:v>5.74</c:v>
                      </c:pt>
                    </c:numCache>
                  </c:numRef>
                </c:val>
                <c:smooth val="0"/>
                <c:extLst xmlns:c15="http://schemas.microsoft.com/office/drawing/2012/chart">
                  <c:ext xmlns:c16="http://schemas.microsoft.com/office/drawing/2014/chart" uri="{C3380CC4-5D6E-409C-BE32-E72D297353CC}">
                    <c16:uniqueId val="{00000004-0678-4BB1-9008-71BA4AAD800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Total Public Debt (millions of cedis)</c:v>
                      </c:pt>
                    </c:strCache>
                  </c:strRef>
                </c:tx>
                <c:spPr>
                  <a:ln w="28575" cap="rnd">
                    <a:solidFill>
                      <a:schemeClr val="accent1">
                        <a:tint val="52000"/>
                      </a:schemeClr>
                    </a:solidFill>
                    <a:round/>
                  </a:ln>
                  <a:effectLst/>
                </c:spPr>
                <c:marker>
                  <c:symbol val="circle"/>
                  <c:size val="5"/>
                  <c:spPr>
                    <a:solidFill>
                      <a:schemeClr val="accent1">
                        <a:tint val="52000"/>
                      </a:schemeClr>
                    </a:solidFill>
                    <a:ln w="9525">
                      <a:solidFill>
                        <a:schemeClr val="accent1">
                          <a:tint val="52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Sheet1!$B$6:$V$6</c15:sqref>
                        </c15:formulaRef>
                      </c:ext>
                    </c:extLst>
                    <c:numCache>
                      <c:formatCode>General</c:formatCode>
                      <c:ptCount val="21"/>
                      <c:pt idx="0">
                        <c:v>4932.0624369999996</c:v>
                      </c:pt>
                      <c:pt idx="1">
                        <c:v>5391.0091250000005</c:v>
                      </c:pt>
                      <c:pt idx="2">
                        <c:v>6540.0096839999997</c:v>
                      </c:pt>
                      <c:pt idx="3">
                        <c:v>8022.5778360000004</c:v>
                      </c:pt>
                      <c:pt idx="4">
                        <c:v>7523.7829680000004</c:v>
                      </c:pt>
                      <c:pt idx="5">
                        <c:v>7620.7909799999998</c:v>
                      </c:pt>
                      <c:pt idx="6">
                        <c:v>4903.6834150000004</c:v>
                      </c:pt>
                      <c:pt idx="7">
                        <c:v>7189.7863520000001</c:v>
                      </c:pt>
                      <c:pt idx="8">
                        <c:v>9703.396071000001</c:v>
                      </c:pt>
                      <c:pt idx="9">
                        <c:v>13294.958720000001</c:v>
                      </c:pt>
                      <c:pt idx="10">
                        <c:v>17410.566634999999</c:v>
                      </c:pt>
                      <c:pt idx="11">
                        <c:v>23731.223679999999</c:v>
                      </c:pt>
                      <c:pt idx="12">
                        <c:v>35999.636243999994</c:v>
                      </c:pt>
                      <c:pt idx="13">
                        <c:v>53081.281399999993</c:v>
                      </c:pt>
                      <c:pt idx="14">
                        <c:v>79570.096942000004</c:v>
                      </c:pt>
                      <c:pt idx="15">
                        <c:v>100234.961679</c:v>
                      </c:pt>
                      <c:pt idx="16">
                        <c:v>120392.07768000002</c:v>
                      </c:pt>
                      <c:pt idx="17">
                        <c:v>142616.55283600002</c:v>
                      </c:pt>
                      <c:pt idx="18">
                        <c:v>173068.70240000001</c:v>
                      </c:pt>
                      <c:pt idx="19">
                        <c:v>218344.35264200001</c:v>
                      </c:pt>
                      <c:pt idx="20">
                        <c:v>291614.96000000002</c:v>
                      </c:pt>
                    </c:numCache>
                  </c:numRef>
                </c:val>
                <c:smooth val="0"/>
                <c:extLst xmlns:c15="http://schemas.microsoft.com/office/drawing/2012/chart">
                  <c:ext xmlns:c16="http://schemas.microsoft.com/office/drawing/2014/chart" uri="{C3380CC4-5D6E-409C-BE32-E72D297353CC}">
                    <c16:uniqueId val="{00000005-0678-4BB1-9008-71BA4AAD800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Total External Public Debt (millions of cedis)</c:v>
                      </c:pt>
                    </c:strCache>
                  </c:strRef>
                </c:tx>
                <c:spPr>
                  <a:ln w="28575" cap="rnd">
                    <a:solidFill>
                      <a:schemeClr val="accent1">
                        <a:tint val="56000"/>
                      </a:schemeClr>
                    </a:solidFill>
                    <a:round/>
                  </a:ln>
                  <a:effectLst/>
                </c:spPr>
                <c:marker>
                  <c:symbol val="circle"/>
                  <c:size val="5"/>
                  <c:spPr>
                    <a:solidFill>
                      <a:schemeClr val="accent1">
                        <a:tint val="56000"/>
                      </a:schemeClr>
                    </a:solidFill>
                    <a:ln w="9525">
                      <a:solidFill>
                        <a:schemeClr val="accent1">
                          <a:tint val="56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Sheet1!$B$7:$V$7</c15:sqref>
                        </c15:formulaRef>
                      </c:ext>
                    </c:extLst>
                    <c:numCache>
                      <c:formatCode>General</c:formatCode>
                      <c:ptCount val="21"/>
                      <c:pt idx="0">
                        <c:v>4147.8669</c:v>
                      </c:pt>
                      <c:pt idx="1">
                        <c:v>4371.5800550000004</c:v>
                      </c:pt>
                      <c:pt idx="2">
                        <c:v>5149.0741379999999</c:v>
                      </c:pt>
                      <c:pt idx="3">
                        <c:v>6663.4140299999999</c:v>
                      </c:pt>
                      <c:pt idx="4">
                        <c:v>5834.0418240000008</c:v>
                      </c:pt>
                      <c:pt idx="5">
                        <c:v>5796.8109599999998</c:v>
                      </c:pt>
                      <c:pt idx="6">
                        <c:v>2010.0623950000002</c:v>
                      </c:pt>
                      <c:pt idx="7">
                        <c:v>3481.5794369999999</c:v>
                      </c:pt>
                      <c:pt idx="8">
                        <c:v>4830.4918110000008</c:v>
                      </c:pt>
                      <c:pt idx="9">
                        <c:v>7156.2605200000007</c:v>
                      </c:pt>
                      <c:pt idx="10">
                        <c:v>9122.2611749999996</c:v>
                      </c:pt>
                      <c:pt idx="11">
                        <c:v>11831.4607</c:v>
                      </c:pt>
                      <c:pt idx="12">
                        <c:v>17206.899684</c:v>
                      </c:pt>
                      <c:pt idx="13">
                        <c:v>25827.274899999997</c:v>
                      </c:pt>
                      <c:pt idx="14">
                        <c:v>44529.993584000003</c:v>
                      </c:pt>
                      <c:pt idx="15">
                        <c:v>59912.789006999999</c:v>
                      </c:pt>
                      <c:pt idx="16">
                        <c:v>68859.613368000006</c:v>
                      </c:pt>
                      <c:pt idx="17">
                        <c:v>75847.474419999999</c:v>
                      </c:pt>
                      <c:pt idx="18">
                        <c:v>86168.957951999997</c:v>
                      </c:pt>
                      <c:pt idx="19">
                        <c:v>112864.681488</c:v>
                      </c:pt>
                      <c:pt idx="20">
                        <c:v>141720.6</c:v>
                      </c:pt>
                    </c:numCache>
                  </c:numRef>
                </c:val>
                <c:smooth val="0"/>
                <c:extLst xmlns:c15="http://schemas.microsoft.com/office/drawing/2012/chart">
                  <c:ext xmlns:c16="http://schemas.microsoft.com/office/drawing/2014/chart" uri="{C3380CC4-5D6E-409C-BE32-E72D297353CC}">
                    <c16:uniqueId val="{00000006-0678-4BB1-9008-71BA4AAD800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Total Domestic Public Debt (millions of cedis)</c:v>
                      </c:pt>
                    </c:strCache>
                  </c:strRef>
                </c:tx>
                <c:spPr>
                  <a:ln w="28575" cap="rnd">
                    <a:solidFill>
                      <a:schemeClr val="accent1">
                        <a:tint val="60000"/>
                      </a:schemeClr>
                    </a:solidFill>
                    <a:round/>
                  </a:ln>
                  <a:effectLst/>
                </c:spPr>
                <c:marker>
                  <c:symbol val="circle"/>
                  <c:size val="5"/>
                  <c:spPr>
                    <a:solidFill>
                      <a:schemeClr val="accent1">
                        <a:tint val="60000"/>
                      </a:schemeClr>
                    </a:solidFill>
                    <a:ln w="9525">
                      <a:solidFill>
                        <a:schemeClr val="accent1">
                          <a:tint val="60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Sheet1!$B$8:$V$8</c15:sqref>
                        </c15:formulaRef>
                      </c:ext>
                    </c:extLst>
                    <c:numCache>
                      <c:formatCode>General</c:formatCode>
                      <c:ptCount val="21"/>
                      <c:pt idx="0">
                        <c:v>784.20242599999995</c:v>
                      </c:pt>
                      <c:pt idx="1">
                        <c:v>1019.4290700000001</c:v>
                      </c:pt>
                      <c:pt idx="2">
                        <c:v>1390.9355459999999</c:v>
                      </c:pt>
                      <c:pt idx="3">
                        <c:v>1359.163806</c:v>
                      </c:pt>
                      <c:pt idx="4">
                        <c:v>1689.7411440000001</c:v>
                      </c:pt>
                      <c:pt idx="5">
                        <c:v>1823.98002</c:v>
                      </c:pt>
                      <c:pt idx="6">
                        <c:v>2893.6117850000001</c:v>
                      </c:pt>
                      <c:pt idx="7">
                        <c:v>3708.2069149999998</c:v>
                      </c:pt>
                      <c:pt idx="8">
                        <c:v>4875.3188600000003</c:v>
                      </c:pt>
                      <c:pt idx="9">
                        <c:v>6138.6410400000004</c:v>
                      </c:pt>
                      <c:pt idx="10">
                        <c:v>8288.3054599999996</c:v>
                      </c:pt>
                      <c:pt idx="11">
                        <c:v>11899.762980000001</c:v>
                      </c:pt>
                      <c:pt idx="12">
                        <c:v>18792.736560000001</c:v>
                      </c:pt>
                      <c:pt idx="13">
                        <c:v>27254.0065</c:v>
                      </c:pt>
                      <c:pt idx="14">
                        <c:v>35040.167560000002</c:v>
                      </c:pt>
                      <c:pt idx="15">
                        <c:v>40322.134708999998</c:v>
                      </c:pt>
                      <c:pt idx="16">
                        <c:v>51532.464312000004</c:v>
                      </c:pt>
                      <c:pt idx="17">
                        <c:v>66769.078416000004</c:v>
                      </c:pt>
                      <c:pt idx="18">
                        <c:v>86899.744447999998</c:v>
                      </c:pt>
                      <c:pt idx="19">
                        <c:v>105479.72656</c:v>
                      </c:pt>
                      <c:pt idx="20" formatCode="0.0">
                        <c:v>149894.36000000002</c:v>
                      </c:pt>
                    </c:numCache>
                  </c:numRef>
                </c:val>
                <c:smooth val="0"/>
                <c:extLst xmlns:c15="http://schemas.microsoft.com/office/drawing/2012/chart">
                  <c:ext xmlns:c16="http://schemas.microsoft.com/office/drawing/2014/chart" uri="{C3380CC4-5D6E-409C-BE32-E72D297353CC}">
                    <c16:uniqueId val="{00000007-0678-4BB1-9008-71BA4AAD800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Nominal GDP (millions of cedis)(revised)</c:v>
                      </c:pt>
                    </c:strCache>
                  </c:strRef>
                </c:tx>
                <c:spPr>
                  <a:ln w="28575" cap="rnd">
                    <a:solidFill>
                      <a:schemeClr val="accent1">
                        <a:tint val="64000"/>
                      </a:schemeClr>
                    </a:solidFill>
                    <a:round/>
                  </a:ln>
                  <a:effectLst/>
                </c:spPr>
                <c:marker>
                  <c:symbol val="circle"/>
                  <c:size val="5"/>
                  <c:spPr>
                    <a:solidFill>
                      <a:schemeClr val="accent1">
                        <a:tint val="64000"/>
                      </a:schemeClr>
                    </a:solidFill>
                    <a:ln w="9525">
                      <a:solidFill>
                        <a:schemeClr val="accent1">
                          <a:tint val="64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Sheet1!$B$9:$V$9</c15:sqref>
                        </c15:formulaRef>
                      </c:ext>
                    </c:extLst>
                    <c:numCache>
                      <c:formatCode>#,##0.00</c:formatCode>
                      <c:ptCount val="21"/>
                      <c:pt idx="0">
                        <c:v>2715.3</c:v>
                      </c:pt>
                      <c:pt idx="1">
                        <c:v>3801.4</c:v>
                      </c:pt>
                      <c:pt idx="2">
                        <c:v>4776.3999999999996</c:v>
                      </c:pt>
                      <c:pt idx="3">
                        <c:v>6526.2</c:v>
                      </c:pt>
                      <c:pt idx="4">
                        <c:v>7980.4</c:v>
                      </c:pt>
                      <c:pt idx="5">
                        <c:v>9701.7999999999993</c:v>
                      </c:pt>
                      <c:pt idx="6">
                        <c:v>18705</c:v>
                      </c:pt>
                      <c:pt idx="7">
                        <c:v>23154</c:v>
                      </c:pt>
                      <c:pt idx="8">
                        <c:v>30179</c:v>
                      </c:pt>
                      <c:pt idx="9">
                        <c:v>36598</c:v>
                      </c:pt>
                      <c:pt idx="10">
                        <c:v>46042</c:v>
                      </c:pt>
                      <c:pt idx="11">
                        <c:v>59816</c:v>
                      </c:pt>
                      <c:pt idx="12">
                        <c:v>75315</c:v>
                      </c:pt>
                      <c:pt idx="13">
                        <c:v>123650</c:v>
                      </c:pt>
                      <c:pt idx="14">
                        <c:v>155432.5</c:v>
                      </c:pt>
                      <c:pt idx="15">
                        <c:v>180399</c:v>
                      </c:pt>
                      <c:pt idx="16">
                        <c:v>215077</c:v>
                      </c:pt>
                      <c:pt idx="17">
                        <c:v>256671.4</c:v>
                      </c:pt>
                      <c:pt idx="18">
                        <c:v>300596.09999999998</c:v>
                      </c:pt>
                      <c:pt idx="19">
                        <c:v>349480</c:v>
                      </c:pt>
                      <c:pt idx="20">
                        <c:v>383305</c:v>
                      </c:pt>
                    </c:numCache>
                  </c:numRef>
                </c:val>
                <c:smooth val="0"/>
                <c:extLst xmlns:c15="http://schemas.microsoft.com/office/drawing/2012/chart">
                  <c:ext xmlns:c16="http://schemas.microsoft.com/office/drawing/2014/chart" uri="{C3380CC4-5D6E-409C-BE32-E72D297353CC}">
                    <c16:uniqueId val="{00000008-0678-4BB1-9008-71BA4AAD800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Domestic Revenue (Tax and Non-Tax Revenue)(millions of cedis)</c:v>
                      </c:pt>
                    </c:strCache>
                  </c:strRef>
                </c:tx>
                <c:spPr>
                  <a:ln w="28575" cap="rnd">
                    <a:solidFill>
                      <a:schemeClr val="accent1">
                        <a:tint val="69000"/>
                      </a:schemeClr>
                    </a:solidFill>
                    <a:round/>
                  </a:ln>
                  <a:effectLst/>
                </c:spPr>
                <c:marker>
                  <c:symbol val="circle"/>
                  <c:size val="5"/>
                  <c:spPr>
                    <a:solidFill>
                      <a:schemeClr val="accent1">
                        <a:tint val="69000"/>
                      </a:schemeClr>
                    </a:solidFill>
                    <a:ln w="9525">
                      <a:solidFill>
                        <a:schemeClr val="accent1">
                          <a:tint val="69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Sheet1!$B$11:$V$11</c15:sqref>
                        </c15:formulaRef>
                      </c:ext>
                    </c:extLst>
                    <c:numCache>
                      <c:formatCode>General</c:formatCode>
                      <c:ptCount val="21"/>
                      <c:pt idx="0">
                        <c:v>481.1</c:v>
                      </c:pt>
                      <c:pt idx="1">
                        <c:v>690.5</c:v>
                      </c:pt>
                      <c:pt idx="2">
                        <c:v>976.7</c:v>
                      </c:pt>
                      <c:pt idx="3" formatCode="#,##0.00">
                        <c:v>1374.3</c:v>
                      </c:pt>
                      <c:pt idx="4" formatCode="#,##0.00">
                        <c:v>1899.8</c:v>
                      </c:pt>
                      <c:pt idx="5" formatCode="#,##0.00">
                        <c:v>2315.6</c:v>
                      </c:pt>
                      <c:pt idx="6" formatCode="#,##0.00">
                        <c:v>2556.9</c:v>
                      </c:pt>
                      <c:pt idx="7" formatCode="#,##0.00">
                        <c:v>3651</c:v>
                      </c:pt>
                      <c:pt idx="8" formatCode="#,##0.00">
                        <c:v>4802.3999999999996</c:v>
                      </c:pt>
                      <c:pt idx="9" formatCode="#,##0.00">
                        <c:v>5673.9</c:v>
                      </c:pt>
                      <c:pt idx="10" formatCode="#,##0.00">
                        <c:v>7298.7</c:v>
                      </c:pt>
                      <c:pt idx="11" formatCode="#,##0.00">
                        <c:v>10952.9</c:v>
                      </c:pt>
                      <c:pt idx="12" formatCode="#,##0.00">
                        <c:v>14565.4</c:v>
                      </c:pt>
                      <c:pt idx="13" formatCode="#,##0.00">
                        <c:v>17708.5</c:v>
                      </c:pt>
                      <c:pt idx="14" formatCode="#,##0.00">
                        <c:v>25127.9</c:v>
                      </c:pt>
                      <c:pt idx="15" formatCode="#,##0.00">
                        <c:v>27807.599999999999</c:v>
                      </c:pt>
                      <c:pt idx="16" formatCode="#,##0.00">
                        <c:v>31522.9</c:v>
                      </c:pt>
                      <c:pt idx="17" formatCode="#,##0.00">
                        <c:v>38592.1</c:v>
                      </c:pt>
                      <c:pt idx="18" formatCode="#,##0.00">
                        <c:v>46501.9</c:v>
                      </c:pt>
                      <c:pt idx="19" formatCode="#,##0.00">
                        <c:v>57199.9</c:v>
                      </c:pt>
                      <c:pt idx="20" formatCode="#,##0.00">
                        <c:v>53903.55</c:v>
                      </c:pt>
                    </c:numCache>
                  </c:numRef>
                </c:val>
                <c:smooth val="0"/>
                <c:extLst xmlns:c15="http://schemas.microsoft.com/office/drawing/2012/chart">
                  <c:ext xmlns:c16="http://schemas.microsoft.com/office/drawing/2014/chart" uri="{C3380CC4-5D6E-409C-BE32-E72D297353CC}">
                    <c16:uniqueId val="{00000009-0678-4BB1-9008-71BA4AAD800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Sheet1!$A$14</c15:sqref>
                        </c15:formulaRef>
                      </c:ext>
                    </c:extLst>
                    <c:strCache>
                      <c:ptCount val="1"/>
                      <c:pt idx="0">
                        <c:v>Exports (millions of US$)</c:v>
                      </c:pt>
                    </c:strCache>
                  </c:strRef>
                </c:tx>
                <c:spPr>
                  <a:ln w="28575" cap="rnd">
                    <a:solidFill>
                      <a:schemeClr val="accent1">
                        <a:tint val="73000"/>
                      </a:schemeClr>
                    </a:solidFill>
                    <a:round/>
                  </a:ln>
                  <a:effectLst/>
                </c:spPr>
                <c:marker>
                  <c:symbol val="circle"/>
                  <c:size val="5"/>
                  <c:spPr>
                    <a:solidFill>
                      <a:schemeClr val="accent1">
                        <a:tint val="73000"/>
                      </a:schemeClr>
                    </a:solidFill>
                    <a:ln w="9525">
                      <a:solidFill>
                        <a:schemeClr val="accent1">
                          <a:tint val="73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Sheet1!$B$14:$V$14</c15:sqref>
                        </c15:formulaRef>
                      </c:ext>
                    </c:extLst>
                    <c:numCache>
                      <c:formatCode>#,##0.00</c:formatCode>
                      <c:ptCount val="21"/>
                      <c:pt idx="0">
                        <c:v>2431.8000000000002</c:v>
                      </c:pt>
                      <c:pt idx="1">
                        <c:v>2404.1</c:v>
                      </c:pt>
                      <c:pt idx="2">
                        <c:v>2627.9</c:v>
                      </c:pt>
                      <c:pt idx="3">
                        <c:v>3104.8</c:v>
                      </c:pt>
                      <c:pt idx="4">
                        <c:v>3490.7</c:v>
                      </c:pt>
                      <c:pt idx="5">
                        <c:v>3911.6</c:v>
                      </c:pt>
                      <c:pt idx="6">
                        <c:v>5141.6000000000004</c:v>
                      </c:pt>
                      <c:pt idx="7">
                        <c:v>6072.1</c:v>
                      </c:pt>
                      <c:pt idx="8">
                        <c:v>7140.1</c:v>
                      </c:pt>
                      <c:pt idx="9">
                        <c:v>7609.4</c:v>
                      </c:pt>
                      <c:pt idx="10">
                        <c:v>9484.1</c:v>
                      </c:pt>
                      <c:pt idx="11">
                        <c:v>14614.4</c:v>
                      </c:pt>
                      <c:pt idx="12">
                        <c:v>16926.5</c:v>
                      </c:pt>
                      <c:pt idx="13">
                        <c:v>16344.1</c:v>
                      </c:pt>
                      <c:pt idx="14">
                        <c:v>15262.6</c:v>
                      </c:pt>
                      <c:pt idx="15">
                        <c:v>16462.900000000001</c:v>
                      </c:pt>
                      <c:pt idx="16">
                        <c:v>17391.7</c:v>
                      </c:pt>
                      <c:pt idx="17">
                        <c:v>13825</c:v>
                      </c:pt>
                      <c:pt idx="18">
                        <c:v>14942.7</c:v>
                      </c:pt>
                      <c:pt idx="19">
                        <c:v>15667.5</c:v>
                      </c:pt>
                      <c:pt idx="20">
                        <c:v>14452.8</c:v>
                      </c:pt>
                    </c:numCache>
                  </c:numRef>
                </c:val>
                <c:smooth val="0"/>
                <c:extLst xmlns:c15="http://schemas.microsoft.com/office/drawing/2012/chart">
                  <c:ext xmlns:c16="http://schemas.microsoft.com/office/drawing/2014/chart" uri="{C3380CC4-5D6E-409C-BE32-E72D297353CC}">
                    <c16:uniqueId val="{0000000A-0678-4BB1-9008-71BA4AAD800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Sheet1!$A$15</c15:sqref>
                        </c15:formulaRef>
                      </c:ext>
                    </c:extLst>
                    <c:strCache>
                      <c:ptCount val="1"/>
                      <c:pt idx="0">
                        <c:v>Interest Payment on Total Public Debt (millions of cedis)</c:v>
                      </c:pt>
                    </c:strCache>
                  </c:strRef>
                </c:tx>
                <c:spPr>
                  <a:ln w="28575" cap="rnd">
                    <a:solidFill>
                      <a:schemeClr val="accent1">
                        <a:tint val="77000"/>
                      </a:schemeClr>
                    </a:solidFill>
                    <a:round/>
                  </a:ln>
                  <a:effectLst/>
                </c:spPr>
                <c:marker>
                  <c:symbol val="circle"/>
                  <c:size val="5"/>
                  <c:spPr>
                    <a:solidFill>
                      <a:schemeClr val="accent1">
                        <a:tint val="77000"/>
                      </a:schemeClr>
                    </a:solidFill>
                    <a:ln w="9525">
                      <a:solidFill>
                        <a:schemeClr val="accent1">
                          <a:tint val="77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Sheet1!$B$15:$V$15</c15:sqref>
                        </c15:formulaRef>
                      </c:ext>
                    </c:extLst>
                    <c:numCache>
                      <c:formatCode>General</c:formatCode>
                      <c:ptCount val="21"/>
                      <c:pt idx="0">
                        <c:v>203.3</c:v>
                      </c:pt>
                      <c:pt idx="1">
                        <c:v>278.7</c:v>
                      </c:pt>
                      <c:pt idx="2">
                        <c:v>253.2</c:v>
                      </c:pt>
                      <c:pt idx="3" formatCode="#,##0.00">
                        <c:v>363.4</c:v>
                      </c:pt>
                      <c:pt idx="4" formatCode="#,##0.00">
                        <c:v>347.2</c:v>
                      </c:pt>
                      <c:pt idx="5" formatCode="#,##0.00">
                        <c:v>354</c:v>
                      </c:pt>
                      <c:pt idx="6" formatCode="#,##0.00">
                        <c:v>393.4</c:v>
                      </c:pt>
                      <c:pt idx="7" formatCode="#,##0.00">
                        <c:v>440</c:v>
                      </c:pt>
                      <c:pt idx="8" formatCode="#,##0.00">
                        <c:v>679.2</c:v>
                      </c:pt>
                      <c:pt idx="9" formatCode="#,##0.00">
                        <c:v>1032.3</c:v>
                      </c:pt>
                      <c:pt idx="10" formatCode="#,##0.00">
                        <c:v>1439.4</c:v>
                      </c:pt>
                      <c:pt idx="11" formatCode="#,##0.00">
                        <c:v>1611.1</c:v>
                      </c:pt>
                      <c:pt idx="12" formatCode="#,##0.00">
                        <c:v>2436.1</c:v>
                      </c:pt>
                      <c:pt idx="13" formatCode="#,##0.00">
                        <c:v>4396.8999999999996</c:v>
                      </c:pt>
                      <c:pt idx="14" formatCode="#,##0.00">
                        <c:v>7080.9</c:v>
                      </c:pt>
                      <c:pt idx="15" formatCode="#,##0.00">
                        <c:v>9075.2999999999993</c:v>
                      </c:pt>
                      <c:pt idx="16" formatCode="#,##0.00">
                        <c:v>11528.9</c:v>
                      </c:pt>
                      <c:pt idx="17" formatCode="#,##0.00">
                        <c:v>13572.1</c:v>
                      </c:pt>
                      <c:pt idx="18" formatCode="#,##0.00">
                        <c:v>15821.8</c:v>
                      </c:pt>
                      <c:pt idx="19" formatCode="#,##0.00">
                        <c:v>19769.259999999998</c:v>
                      </c:pt>
                      <c:pt idx="20" formatCode="#,##0.00">
                        <c:v>24599.26</c:v>
                      </c:pt>
                    </c:numCache>
                  </c:numRef>
                </c:val>
                <c:smooth val="0"/>
                <c:extLst xmlns:c15="http://schemas.microsoft.com/office/drawing/2012/chart">
                  <c:ext xmlns:c16="http://schemas.microsoft.com/office/drawing/2014/chart" uri="{C3380CC4-5D6E-409C-BE32-E72D297353CC}">
                    <c16:uniqueId val="{0000000B-0678-4BB1-9008-71BA4AAD800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Sheet1!$A$16</c15:sqref>
                        </c15:formulaRef>
                      </c:ext>
                    </c:extLst>
                    <c:strCache>
                      <c:ptCount val="1"/>
                      <c:pt idx="0">
                        <c:v>Interest Payment on External Public Debt (millions of cedis)</c:v>
                      </c:pt>
                    </c:strCache>
                  </c:strRef>
                </c:tx>
                <c:spPr>
                  <a:ln w="28575" cap="rnd">
                    <a:solidFill>
                      <a:schemeClr val="accent1">
                        <a:tint val="81000"/>
                      </a:schemeClr>
                    </a:solidFill>
                    <a:round/>
                  </a:ln>
                  <a:effectLst/>
                </c:spPr>
                <c:marker>
                  <c:symbol val="circle"/>
                  <c:size val="5"/>
                  <c:spPr>
                    <a:solidFill>
                      <a:schemeClr val="accent1">
                        <a:tint val="81000"/>
                      </a:schemeClr>
                    </a:solidFill>
                    <a:ln w="9525">
                      <a:solidFill>
                        <a:schemeClr val="accent1">
                          <a:tint val="81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Sheet1!$B$16:$V$16</c15:sqref>
                        </c15:formulaRef>
                      </c:ext>
                    </c:extLst>
                    <c:numCache>
                      <c:formatCode>#,##0.00</c:formatCode>
                      <c:ptCount val="21"/>
                      <c:pt idx="0">
                        <c:v>58.7</c:v>
                      </c:pt>
                      <c:pt idx="1">
                        <c:v>47.8</c:v>
                      </c:pt>
                      <c:pt idx="2">
                        <c:v>51.7</c:v>
                      </c:pt>
                      <c:pt idx="3">
                        <c:v>84.6</c:v>
                      </c:pt>
                      <c:pt idx="4">
                        <c:v>92.7</c:v>
                      </c:pt>
                      <c:pt idx="5">
                        <c:v>85.1</c:v>
                      </c:pt>
                      <c:pt idx="6">
                        <c:v>90.3</c:v>
                      </c:pt>
                      <c:pt idx="7">
                        <c:v>117.8</c:v>
                      </c:pt>
                      <c:pt idx="8">
                        <c:v>197.3</c:v>
                      </c:pt>
                      <c:pt idx="9">
                        <c:v>258.8</c:v>
                      </c:pt>
                      <c:pt idx="10">
                        <c:v>315</c:v>
                      </c:pt>
                      <c:pt idx="11">
                        <c:v>303.3</c:v>
                      </c:pt>
                      <c:pt idx="12">
                        <c:v>556.4</c:v>
                      </c:pt>
                      <c:pt idx="13">
                        <c:v>608.70000000000005</c:v>
                      </c:pt>
                      <c:pt idx="14">
                        <c:v>969.9</c:v>
                      </c:pt>
                      <c:pt idx="15">
                        <c:v>1762.4</c:v>
                      </c:pt>
                      <c:pt idx="16">
                        <c:v>2304</c:v>
                      </c:pt>
                      <c:pt idx="17">
                        <c:v>2532.6999999999998</c:v>
                      </c:pt>
                      <c:pt idx="18">
                        <c:v>3327.8</c:v>
                      </c:pt>
                      <c:pt idx="19">
                        <c:v>4559.79</c:v>
                      </c:pt>
                      <c:pt idx="20">
                        <c:v>6247.19</c:v>
                      </c:pt>
                    </c:numCache>
                  </c:numRef>
                </c:val>
                <c:smooth val="0"/>
                <c:extLst xmlns:c15="http://schemas.microsoft.com/office/drawing/2012/chart">
                  <c:ext xmlns:c16="http://schemas.microsoft.com/office/drawing/2014/chart" uri="{C3380CC4-5D6E-409C-BE32-E72D297353CC}">
                    <c16:uniqueId val="{0000000C-0678-4BB1-9008-71BA4AAD800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Sheet1!$A$17</c15:sqref>
                        </c15:formulaRef>
                      </c:ext>
                    </c:extLst>
                    <c:strCache>
                      <c:ptCount val="1"/>
                      <c:pt idx="0">
                        <c:v>Interest Payment on Domestic Public Debt (millions of cedis)</c:v>
                      </c:pt>
                    </c:strCache>
                  </c:strRef>
                </c:tx>
                <c:spPr>
                  <a:ln w="28575" cap="rnd">
                    <a:solidFill>
                      <a:schemeClr val="accent1">
                        <a:tint val="86000"/>
                      </a:schemeClr>
                    </a:solidFill>
                    <a:round/>
                  </a:ln>
                  <a:effectLst/>
                </c:spPr>
                <c:marker>
                  <c:symbol val="circle"/>
                  <c:size val="5"/>
                  <c:spPr>
                    <a:solidFill>
                      <a:schemeClr val="accent1">
                        <a:tint val="86000"/>
                      </a:schemeClr>
                    </a:solidFill>
                    <a:ln w="9525">
                      <a:solidFill>
                        <a:schemeClr val="accent1">
                          <a:tint val="86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Sheet1!$B$17:$V$17</c15:sqref>
                        </c15:formulaRef>
                      </c:ext>
                    </c:extLst>
                    <c:numCache>
                      <c:formatCode>General</c:formatCode>
                      <c:ptCount val="21"/>
                      <c:pt idx="0">
                        <c:v>144.6</c:v>
                      </c:pt>
                      <c:pt idx="1">
                        <c:v>230.9</c:v>
                      </c:pt>
                      <c:pt idx="2">
                        <c:v>201.5</c:v>
                      </c:pt>
                      <c:pt idx="3" formatCode="#,##0.00">
                        <c:v>278.7</c:v>
                      </c:pt>
                      <c:pt idx="4" formatCode="#,##0.00">
                        <c:v>254.5</c:v>
                      </c:pt>
                      <c:pt idx="5" formatCode="#,##0.00">
                        <c:v>268.89999999999998</c:v>
                      </c:pt>
                      <c:pt idx="6" formatCode="#,##0.00">
                        <c:v>303.10000000000002</c:v>
                      </c:pt>
                      <c:pt idx="7" formatCode="#,##0.00">
                        <c:v>322.2</c:v>
                      </c:pt>
                      <c:pt idx="8" formatCode="#,##0.00">
                        <c:v>481.9</c:v>
                      </c:pt>
                      <c:pt idx="9" formatCode="#,##0.00">
                        <c:v>773.5</c:v>
                      </c:pt>
                      <c:pt idx="10" formatCode="#,##0.00">
                        <c:v>1124.3</c:v>
                      </c:pt>
                      <c:pt idx="11" formatCode="#,##0.00">
                        <c:v>1307.9000000000001</c:v>
                      </c:pt>
                      <c:pt idx="12" formatCode="#,##0.00">
                        <c:v>1879.7</c:v>
                      </c:pt>
                      <c:pt idx="13" formatCode="#,##0.00">
                        <c:v>3788.2</c:v>
                      </c:pt>
                      <c:pt idx="14" formatCode="#,##0.00">
                        <c:v>6111</c:v>
                      </c:pt>
                      <c:pt idx="15" formatCode="#,##0.00">
                        <c:v>7312.9</c:v>
                      </c:pt>
                      <c:pt idx="16" formatCode="#,##0.00">
                        <c:v>9224.9</c:v>
                      </c:pt>
                      <c:pt idx="17" formatCode="#,##0.00">
                        <c:v>11039.5</c:v>
                      </c:pt>
                      <c:pt idx="18" formatCode="#,##0.00">
                        <c:v>12494.1</c:v>
                      </c:pt>
                      <c:pt idx="19" formatCode="#,##0.00">
                        <c:v>15209.47</c:v>
                      </c:pt>
                      <c:pt idx="20" formatCode="#,##0.00">
                        <c:v>18352.060000000001</c:v>
                      </c:pt>
                    </c:numCache>
                  </c:numRef>
                </c:val>
                <c:smooth val="0"/>
                <c:extLst xmlns:c15="http://schemas.microsoft.com/office/drawing/2012/chart">
                  <c:ext xmlns:c16="http://schemas.microsoft.com/office/drawing/2014/chart" uri="{C3380CC4-5D6E-409C-BE32-E72D297353CC}">
                    <c16:uniqueId val="{0000000D-0678-4BB1-9008-71BA4AAD800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Sheet1!$A$18</c15:sqref>
                        </c15:formulaRef>
                      </c:ext>
                    </c:extLst>
                    <c:strCache>
                      <c:ptCount val="1"/>
                      <c:pt idx="0">
                        <c:v>Recurrent Expenditure (millions of cedis)</c:v>
                      </c:pt>
                    </c:strCache>
                  </c:strRef>
                </c:tx>
                <c:spPr>
                  <a:ln w="28575" cap="rnd">
                    <a:solidFill>
                      <a:schemeClr val="accent1">
                        <a:tint val="90000"/>
                      </a:schemeClr>
                    </a:solidFill>
                    <a:round/>
                  </a:ln>
                  <a:effectLst/>
                </c:spPr>
                <c:marker>
                  <c:symbol val="circle"/>
                  <c:size val="5"/>
                  <c:spPr>
                    <a:solidFill>
                      <a:schemeClr val="accent1">
                        <a:tint val="90000"/>
                      </a:schemeClr>
                    </a:solidFill>
                    <a:ln w="9525">
                      <a:solidFill>
                        <a:schemeClr val="accent1">
                          <a:tint val="90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Sheet1!$B$18:$V$18</c15:sqref>
                        </c15:formulaRef>
                      </c:ext>
                    </c:extLst>
                    <c:numCache>
                      <c:formatCode>#,##0.00</c:formatCode>
                      <c:ptCount val="21"/>
                      <c:pt idx="0">
                        <c:v>503.4</c:v>
                      </c:pt>
                      <c:pt idx="1">
                        <c:v>683.1</c:v>
                      </c:pt>
                      <c:pt idx="2" formatCode="General">
                        <c:v>926.4</c:v>
                      </c:pt>
                      <c:pt idx="3">
                        <c:v>1230.2</c:v>
                      </c:pt>
                      <c:pt idx="4">
                        <c:v>1627.8</c:v>
                      </c:pt>
                      <c:pt idx="5">
                        <c:v>1822.1</c:v>
                      </c:pt>
                      <c:pt idx="6">
                        <c:v>2569.1999999999998</c:v>
                      </c:pt>
                      <c:pt idx="7">
                        <c:v>3684.3</c:v>
                      </c:pt>
                      <c:pt idx="8">
                        <c:v>5252.3</c:v>
                      </c:pt>
                      <c:pt idx="9">
                        <c:v>5631.8</c:v>
                      </c:pt>
                      <c:pt idx="10">
                        <c:v>7642.9</c:v>
                      </c:pt>
                      <c:pt idx="11">
                        <c:v>9092</c:v>
                      </c:pt>
                      <c:pt idx="12">
                        <c:v>15213.6</c:v>
                      </c:pt>
                      <c:pt idx="13">
                        <c:v>19508.900000000001</c:v>
                      </c:pt>
                      <c:pt idx="14">
                        <c:v>23314.9</c:v>
                      </c:pt>
                      <c:pt idx="15">
                        <c:v>26338.3</c:v>
                      </c:pt>
                      <c:pt idx="16">
                        <c:v>33552</c:v>
                      </c:pt>
                      <c:pt idx="17">
                        <c:v>38500.699999999997</c:v>
                      </c:pt>
                      <c:pt idx="18">
                        <c:v>47193.599999999999</c:v>
                      </c:pt>
                      <c:pt idx="19">
                        <c:v>56920.9</c:v>
                      </c:pt>
                      <c:pt idx="20">
                        <c:v>77044.31</c:v>
                      </c:pt>
                    </c:numCache>
                  </c:numRef>
                </c:val>
                <c:smooth val="0"/>
                <c:extLst xmlns:c15="http://schemas.microsoft.com/office/drawing/2012/chart">
                  <c:ext xmlns:c16="http://schemas.microsoft.com/office/drawing/2014/chart" uri="{C3380CC4-5D6E-409C-BE32-E72D297353CC}">
                    <c16:uniqueId val="{0000000E-0678-4BB1-9008-71BA4AAD800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Sheet1!$A$19</c15:sqref>
                        </c15:formulaRef>
                      </c:ext>
                    </c:extLst>
                    <c:strCache>
                      <c:ptCount val="1"/>
                      <c:pt idx="0">
                        <c:v>Capital Expenditure (millions of cedis)</c:v>
                      </c:pt>
                    </c:strCache>
                  </c:strRef>
                </c:tx>
                <c:spPr>
                  <a:ln w="28575" cap="rnd">
                    <a:solidFill>
                      <a:schemeClr val="accent1">
                        <a:tint val="94000"/>
                      </a:schemeClr>
                    </a:solidFill>
                    <a:round/>
                  </a:ln>
                  <a:effectLst/>
                </c:spPr>
                <c:marker>
                  <c:symbol val="circle"/>
                  <c:size val="5"/>
                  <c:spPr>
                    <a:solidFill>
                      <a:schemeClr val="accent1">
                        <a:tint val="94000"/>
                      </a:schemeClr>
                    </a:solidFill>
                    <a:ln w="9525">
                      <a:solidFill>
                        <a:schemeClr val="accent1">
                          <a:tint val="94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Sheet1!$B$19:$V$19</c15:sqref>
                        </c15:formulaRef>
                      </c:ext>
                    </c:extLst>
                    <c:numCache>
                      <c:formatCode>General</c:formatCode>
                      <c:ptCount val="21"/>
                      <c:pt idx="0">
                        <c:v>249.1</c:v>
                      </c:pt>
                      <c:pt idx="1">
                        <c:v>286.7</c:v>
                      </c:pt>
                      <c:pt idx="2">
                        <c:v>281.39999999999998</c:v>
                      </c:pt>
                      <c:pt idx="3" formatCode="#,##0.00">
                        <c:v>547.20000000000005</c:v>
                      </c:pt>
                      <c:pt idx="4" formatCode="#,##0.00">
                        <c:v>808.5</c:v>
                      </c:pt>
                      <c:pt idx="5" formatCode="#,##0.00">
                        <c:v>972.7</c:v>
                      </c:pt>
                      <c:pt idx="6" formatCode="#,##0.00">
                        <c:v>1145.4000000000001</c:v>
                      </c:pt>
                      <c:pt idx="7" formatCode="#,##0.00">
                        <c:v>1630.2</c:v>
                      </c:pt>
                      <c:pt idx="8" formatCode="#,##0.00">
                        <c:v>2481.1999999999998</c:v>
                      </c:pt>
                      <c:pt idx="9" formatCode="#,##0.00">
                        <c:v>2496.9</c:v>
                      </c:pt>
                      <c:pt idx="10" formatCode="#,##0.00">
                        <c:v>2394.1999999999998</c:v>
                      </c:pt>
                      <c:pt idx="11" formatCode="#,##0.00">
                        <c:v>2302.5</c:v>
                      </c:pt>
                      <c:pt idx="12" formatCode="#,##0.00">
                        <c:v>3584.2</c:v>
                      </c:pt>
                      <c:pt idx="13" formatCode="#,##0.00">
                        <c:v>4791.2</c:v>
                      </c:pt>
                      <c:pt idx="14" formatCode="#,##0.00">
                        <c:v>6095.7</c:v>
                      </c:pt>
                      <c:pt idx="15" formatCode="#,##0.00">
                        <c:v>7133.6</c:v>
                      </c:pt>
                      <c:pt idx="16" formatCode="#,##0.00">
                        <c:v>7678.1</c:v>
                      </c:pt>
                      <c:pt idx="17" formatCode="#,##0.00">
                        <c:v>6331.4</c:v>
                      </c:pt>
                      <c:pt idx="18" formatCode="#,##0.00">
                        <c:v>4738.3</c:v>
                      </c:pt>
                      <c:pt idx="19" formatCode="#,##0.00">
                        <c:v>6034.5</c:v>
                      </c:pt>
                      <c:pt idx="20" formatCode="#,##0.00">
                        <c:v>12083</c:v>
                      </c:pt>
                    </c:numCache>
                  </c:numRef>
                </c:val>
                <c:smooth val="0"/>
                <c:extLst xmlns:c15="http://schemas.microsoft.com/office/drawing/2012/chart">
                  <c:ext xmlns:c16="http://schemas.microsoft.com/office/drawing/2014/chart" uri="{C3380CC4-5D6E-409C-BE32-E72D297353CC}">
                    <c16:uniqueId val="{0000000F-0678-4BB1-9008-71BA4AAD800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Sheet1!$A$20</c15:sqref>
                        </c15:formulaRef>
                      </c:ext>
                    </c:extLst>
                    <c:strCache>
                      <c:ptCount val="1"/>
                      <c:pt idx="0">
                        <c:v>Total Pubic Debt-to-GDP Ratio (%)</c:v>
                      </c:pt>
                    </c:strCache>
                  </c:strRef>
                </c:tx>
                <c:spPr>
                  <a:ln w="28575" cap="rnd">
                    <a:solidFill>
                      <a:schemeClr val="accent1">
                        <a:tint val="98000"/>
                      </a:schemeClr>
                    </a:solidFill>
                    <a:round/>
                  </a:ln>
                  <a:effectLst/>
                </c:spPr>
                <c:marker>
                  <c:symbol val="circle"/>
                  <c:size val="5"/>
                  <c:spPr>
                    <a:solidFill>
                      <a:schemeClr val="accent1">
                        <a:tint val="98000"/>
                      </a:schemeClr>
                    </a:solidFill>
                    <a:ln w="9525">
                      <a:solidFill>
                        <a:schemeClr val="accent1">
                          <a:tint val="98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Sheet1!$B$20:$V$20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10-0678-4BB1-9008-71BA4AAD800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Sheet1!$A$21</c15:sqref>
                        </c15:formulaRef>
                      </c:ext>
                    </c:extLst>
                    <c:strCache>
                      <c:ptCount val="1"/>
                      <c:pt idx="0">
                        <c:v>External Public Debt-to-Total Public Debt Ratio (%)</c:v>
                      </c:pt>
                    </c:strCache>
                  </c:strRef>
                </c:tx>
                <c:spPr>
                  <a:ln w="28575" cap="rnd">
                    <a:solidFill>
                      <a:schemeClr val="accent1">
                        <a:shade val="97000"/>
                      </a:schemeClr>
                    </a:solidFill>
                    <a:round/>
                  </a:ln>
                  <a:effectLst/>
                </c:spPr>
                <c:marker>
                  <c:symbol val="circle"/>
                  <c:size val="5"/>
                  <c:spPr>
                    <a:solidFill>
                      <a:schemeClr val="accent1">
                        <a:shade val="97000"/>
                      </a:schemeClr>
                    </a:solidFill>
                    <a:ln w="9525">
                      <a:solidFill>
                        <a:schemeClr val="accent1">
                          <a:shade val="97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Sheet1!$B$21:$V$21</c15:sqref>
                        </c15:formulaRef>
                      </c:ext>
                    </c:extLst>
                    <c:numCache>
                      <c:formatCode>General</c:formatCode>
                      <c:ptCount val="21"/>
                      <c:pt idx="0">
                        <c:v>84.100048468222582</c:v>
                      </c:pt>
                      <c:pt idx="1">
                        <c:v>81.090199508797895</c:v>
                      </c:pt>
                      <c:pt idx="2">
                        <c:v>78.73190387771298</c:v>
                      </c:pt>
                      <c:pt idx="3">
                        <c:v>83.058265886795439</c:v>
                      </c:pt>
                      <c:pt idx="4">
                        <c:v>77.541335905265058</c:v>
                      </c:pt>
                      <c:pt idx="5">
                        <c:v>76.065738782406555</c:v>
                      </c:pt>
                      <c:pt idx="6">
                        <c:v>40.990867984082534</c:v>
                      </c:pt>
                      <c:pt idx="7">
                        <c:v>48.423962361990363</c:v>
                      </c:pt>
                      <c:pt idx="8">
                        <c:v>49.781455643520744</c:v>
                      </c:pt>
                      <c:pt idx="9">
                        <c:v>53.826872807319262</c:v>
                      </c:pt>
                      <c:pt idx="10">
                        <c:v>52.394970056067912</c:v>
                      </c:pt>
                      <c:pt idx="11">
                        <c:v>49.856091955221075</c:v>
                      </c:pt>
                      <c:pt idx="12">
                        <c:v>47.79742652779678</c:v>
                      </c:pt>
                      <c:pt idx="13">
                        <c:v>48.656087831368744</c:v>
                      </c:pt>
                      <c:pt idx="14">
                        <c:v>55.96322650763976</c:v>
                      </c:pt>
                      <c:pt idx="15">
                        <c:v>59.772346897152737</c:v>
                      </c:pt>
                      <c:pt idx="16">
                        <c:v>57.196133412555298</c:v>
                      </c:pt>
                      <c:pt idx="17">
                        <c:v>53.182798848896439</c:v>
                      </c:pt>
                      <c:pt idx="18">
                        <c:v>49.788873873246303</c:v>
                      </c:pt>
                      <c:pt idx="19">
                        <c:v>51.691138388659986</c:v>
                      </c:pt>
                      <c:pt idx="20">
                        <c:v>48.598535548382017</c:v>
                      </c:pt>
                    </c:numCache>
                  </c:numRef>
                </c:val>
                <c:smooth val="0"/>
                <c:extLst xmlns:c15="http://schemas.microsoft.com/office/drawing/2012/chart">
                  <c:ext xmlns:c16="http://schemas.microsoft.com/office/drawing/2014/chart" uri="{C3380CC4-5D6E-409C-BE32-E72D297353CC}">
                    <c16:uniqueId val="{00000011-0678-4BB1-9008-71BA4AAD800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Sheet1!$A$22</c15:sqref>
                        </c15:formulaRef>
                      </c:ext>
                    </c:extLst>
                    <c:strCache>
                      <c:ptCount val="1"/>
                      <c:pt idx="0">
                        <c:v>Domestic Public Debt-to-Total Public Debt Rato (%) </c:v>
                      </c:pt>
                    </c:strCache>
                  </c:strRef>
                </c:tx>
                <c:spPr>
                  <a:ln w="28575" cap="rnd">
                    <a:solidFill>
                      <a:schemeClr val="accent1">
                        <a:shade val="93000"/>
                      </a:schemeClr>
                    </a:solidFill>
                    <a:round/>
                  </a:ln>
                  <a:effectLst/>
                </c:spPr>
                <c:marker>
                  <c:symbol val="circle"/>
                  <c:size val="5"/>
                  <c:spPr>
                    <a:solidFill>
                      <a:schemeClr val="accent1">
                        <a:shade val="93000"/>
                      </a:schemeClr>
                    </a:solidFill>
                    <a:ln w="9525">
                      <a:solidFill>
                        <a:schemeClr val="accent1">
                          <a:shade val="93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Sheet1!$B$22:$V$22</c15:sqref>
                        </c15:formulaRef>
                      </c:ext>
                    </c:extLst>
                    <c:numCache>
                      <c:formatCode>General</c:formatCode>
                      <c:ptCount val="21"/>
                      <c:pt idx="0">
                        <c:v>15.900091209652297</c:v>
                      </c:pt>
                      <c:pt idx="1">
                        <c:v>18.909800491202098</c:v>
                      </c:pt>
                      <c:pt idx="2">
                        <c:v>21.268096122287027</c:v>
                      </c:pt>
                      <c:pt idx="3">
                        <c:v>16.941734113204557</c:v>
                      </c:pt>
                      <c:pt idx="4">
                        <c:v>22.458664094734957</c:v>
                      </c:pt>
                      <c:pt idx="5">
                        <c:v>23.934261217593452</c:v>
                      </c:pt>
                      <c:pt idx="6">
                        <c:v>59.008943688098995</c:v>
                      </c:pt>
                      <c:pt idx="7">
                        <c:v>51.576037638009645</c:v>
                      </c:pt>
                      <c:pt idx="8">
                        <c:v>50.243428427811935</c:v>
                      </c:pt>
                      <c:pt idx="9">
                        <c:v>46.17269725527963</c:v>
                      </c:pt>
                      <c:pt idx="10">
                        <c:v>47.605029943932095</c:v>
                      </c:pt>
                      <c:pt idx="11">
                        <c:v>50.143908044778918</c:v>
                      </c:pt>
                      <c:pt idx="12">
                        <c:v>52.202573472203227</c:v>
                      </c:pt>
                      <c:pt idx="13">
                        <c:v>51.34391216863127</c:v>
                      </c:pt>
                      <c:pt idx="14">
                        <c:v>44.036854178450199</c:v>
                      </c:pt>
                      <c:pt idx="15">
                        <c:v>40.227615228836669</c:v>
                      </c:pt>
                      <c:pt idx="16">
                        <c:v>42.803866587444702</c:v>
                      </c:pt>
                      <c:pt idx="17">
                        <c:v>46.817201151103554</c:v>
                      </c:pt>
                      <c:pt idx="18">
                        <c:v>50.21112612675369</c:v>
                      </c:pt>
                      <c:pt idx="19">
                        <c:v>48.308886986853196</c:v>
                      </c:pt>
                      <c:pt idx="20">
                        <c:v>51.401464451617983</c:v>
                      </c:pt>
                    </c:numCache>
                  </c:numRef>
                </c:val>
                <c:smooth val="0"/>
                <c:extLst xmlns:c15="http://schemas.microsoft.com/office/drawing/2012/chart">
                  <c:ext xmlns:c16="http://schemas.microsoft.com/office/drawing/2014/chart" uri="{C3380CC4-5D6E-409C-BE32-E72D297353CC}">
                    <c16:uniqueId val="{00000012-0678-4BB1-9008-71BA4AAD800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Sheet1!$A$23</c15:sqref>
                        </c15:formulaRef>
                      </c:ext>
                    </c:extLst>
                    <c:strCache>
                      <c:ptCount val="1"/>
                      <c:pt idx="0">
                        <c:v>Interest Payment on Total Public Debt-to-Domestic Revenue Ratio (%)</c:v>
                      </c:pt>
                    </c:strCache>
                  </c:strRef>
                </c:tx>
                <c:spPr>
                  <a:ln w="28575" cap="rnd">
                    <a:solidFill>
                      <a:schemeClr val="accent1">
                        <a:shade val="89000"/>
                      </a:schemeClr>
                    </a:solidFill>
                    <a:round/>
                  </a:ln>
                  <a:effectLst/>
                </c:spPr>
                <c:marker>
                  <c:symbol val="circle"/>
                  <c:size val="5"/>
                  <c:spPr>
                    <a:solidFill>
                      <a:schemeClr val="accent1">
                        <a:shade val="89000"/>
                      </a:schemeClr>
                    </a:solidFill>
                    <a:ln w="9525">
                      <a:solidFill>
                        <a:schemeClr val="accent1">
                          <a:shade val="89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Sheet1!$B$23:$V$23</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13-0678-4BB1-9008-71BA4AAD800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Sheet1!$A$24</c15:sqref>
                        </c15:formulaRef>
                      </c:ext>
                    </c:extLst>
                    <c:strCache>
                      <c:ptCount val="1"/>
                      <c:pt idx="0">
                        <c:v>Total Public Debt-to-Exports Ratio (%)</c:v>
                      </c:pt>
                    </c:strCache>
                  </c:strRef>
                </c:tx>
                <c:spPr>
                  <a:ln w="28575" cap="rnd">
                    <a:solidFill>
                      <a:schemeClr val="accent1">
                        <a:shade val="85000"/>
                      </a:schemeClr>
                    </a:solidFill>
                    <a:round/>
                  </a:ln>
                  <a:effectLst/>
                </c:spPr>
                <c:marker>
                  <c:symbol val="circle"/>
                  <c:size val="5"/>
                  <c:spPr>
                    <a:solidFill>
                      <a:schemeClr val="accent1">
                        <a:shade val="85000"/>
                      </a:schemeClr>
                    </a:solidFill>
                    <a:ln w="9525">
                      <a:solidFill>
                        <a:schemeClr val="accent1">
                          <a:shade val="85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Sheet1!$B$24:$V$24</c15:sqref>
                        </c15:formulaRef>
                      </c:ext>
                    </c:extLst>
                    <c:numCache>
                      <c:formatCode>General</c:formatCode>
                      <c:ptCount val="21"/>
                      <c:pt idx="0">
                        <c:v>294.40455629574797</c:v>
                      </c:pt>
                      <c:pt idx="1">
                        <c:v>309.08656045921549</c:v>
                      </c:pt>
                      <c:pt idx="2">
                        <c:v>296.34232657254842</c:v>
                      </c:pt>
                      <c:pt idx="3">
                        <c:v>292.72996650347847</c:v>
                      </c:pt>
                      <c:pt idx="4">
                        <c:v>238.21611711118115</c:v>
                      </c:pt>
                      <c:pt idx="5">
                        <c:v>213.34364454443192</c:v>
                      </c:pt>
                      <c:pt idx="6">
                        <c:v>103.27310564804731</c:v>
                      </c:pt>
                      <c:pt idx="7">
                        <c:v>121.95583076695047</c:v>
                      </c:pt>
                      <c:pt idx="8">
                        <c:v>112.56523017884903</c:v>
                      </c:pt>
                      <c:pt idx="9">
                        <c:v>122.26561883985599</c:v>
                      </c:pt>
                      <c:pt idx="10">
                        <c:v>125.86655560358915</c:v>
                      </c:pt>
                      <c:pt idx="11">
                        <c:v>105.03393912853076</c:v>
                      </c:pt>
                      <c:pt idx="12">
                        <c:v>113.14081469884501</c:v>
                      </c:pt>
                      <c:pt idx="13">
                        <c:v>149.66513910218364</c:v>
                      </c:pt>
                      <c:pt idx="14">
                        <c:v>162.40627416036583</c:v>
                      </c:pt>
                      <c:pt idx="15">
                        <c:v>160.3807956070923</c:v>
                      </c:pt>
                      <c:pt idx="16">
                        <c:v>165.48066031497783</c:v>
                      </c:pt>
                      <c:pt idx="17">
                        <c:v>233.58039783001811</c:v>
                      </c:pt>
                      <c:pt idx="18">
                        <c:v>240.17413185033493</c:v>
                      </c:pt>
                      <c:pt idx="19">
                        <c:v>251.52749321844584</c:v>
                      </c:pt>
                      <c:pt idx="20">
                        <c:v>351.51666113140709</c:v>
                      </c:pt>
                    </c:numCache>
                  </c:numRef>
                </c:val>
                <c:smooth val="0"/>
                <c:extLst xmlns:c15="http://schemas.microsoft.com/office/drawing/2012/chart">
                  <c:ext xmlns:c16="http://schemas.microsoft.com/office/drawing/2014/chart" uri="{C3380CC4-5D6E-409C-BE32-E72D297353CC}">
                    <c16:uniqueId val="{00000014-0678-4BB1-9008-71BA4AAD8006}"/>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Sheet1!$A$25</c15:sqref>
                        </c15:formulaRef>
                      </c:ext>
                    </c:extLst>
                    <c:strCache>
                      <c:ptCount val="1"/>
                      <c:pt idx="0">
                        <c:v>Total Public External Debt-to-Exports Ratio (%)</c:v>
                      </c:pt>
                    </c:strCache>
                  </c:strRef>
                </c:tx>
                <c:spPr>
                  <a:ln w="28575" cap="rnd">
                    <a:solidFill>
                      <a:schemeClr val="accent1">
                        <a:shade val="80000"/>
                      </a:schemeClr>
                    </a:solidFill>
                    <a:round/>
                  </a:ln>
                  <a:effectLst/>
                </c:spPr>
                <c:marker>
                  <c:symbol val="circle"/>
                  <c:size val="5"/>
                  <c:spPr>
                    <a:solidFill>
                      <a:schemeClr val="accent1">
                        <a:shade val="80000"/>
                      </a:schemeClr>
                    </a:solidFill>
                    <a:ln w="9525">
                      <a:solidFill>
                        <a:schemeClr val="accent1">
                          <a:shade val="80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Sheet1!$B$25:$V$25</c15:sqref>
                        </c15:formulaRef>
                      </c:ext>
                    </c:extLst>
                    <c:numCache>
                      <c:formatCode>General</c:formatCode>
                      <c:ptCount val="21"/>
                      <c:pt idx="0">
                        <c:v>247.59437453737968</c:v>
                      </c:pt>
                      <c:pt idx="1">
                        <c:v>250.63890853125906</c:v>
                      </c:pt>
                      <c:pt idx="2">
                        <c:v>233.31595570607709</c:v>
                      </c:pt>
                      <c:pt idx="3">
                        <c:v>243.13643390878639</c:v>
                      </c:pt>
                      <c:pt idx="4">
                        <c:v>184.71595954966054</c:v>
                      </c:pt>
                      <c:pt idx="5">
                        <c:v>162.28141936803354</c:v>
                      </c:pt>
                      <c:pt idx="6">
                        <c:v>42.332542399253157</c:v>
                      </c:pt>
                      <c:pt idx="7">
                        <c:v>59.055845588840761</c:v>
                      </c:pt>
                      <c:pt idx="8">
                        <c:v>56.03661013151077</c:v>
                      </c:pt>
                      <c:pt idx="9">
                        <c:v>65.811759140011034</c:v>
                      </c:pt>
                      <c:pt idx="10">
                        <c:v>65.947744119104598</c:v>
                      </c:pt>
                      <c:pt idx="11">
                        <c:v>52.365817276111237</c:v>
                      </c:pt>
                      <c:pt idx="12">
                        <c:v>54.078397778631135</c:v>
                      </c:pt>
                      <c:pt idx="13">
                        <c:v>72.821201534498684</c:v>
                      </c:pt>
                      <c:pt idx="14">
                        <c:v>90.887791070983965</c:v>
                      </c:pt>
                      <c:pt idx="15">
                        <c:v>95.863365506684715</c:v>
                      </c:pt>
                      <c:pt idx="16">
                        <c:v>94.648539245732167</c:v>
                      </c:pt>
                      <c:pt idx="17">
                        <c:v>124.22459312839058</c:v>
                      </c:pt>
                      <c:pt idx="18">
                        <c:v>119.57999558312753</c:v>
                      </c:pt>
                      <c:pt idx="19">
                        <c:v>130.01742460507418</c:v>
                      </c:pt>
                      <c:pt idx="20">
                        <c:v>170.83194951843242</c:v>
                      </c:pt>
                    </c:numCache>
                  </c:numRef>
                </c:val>
                <c:smooth val="0"/>
                <c:extLst xmlns:c15="http://schemas.microsoft.com/office/drawing/2012/chart">
                  <c:ext xmlns:c16="http://schemas.microsoft.com/office/drawing/2014/chart" uri="{C3380CC4-5D6E-409C-BE32-E72D297353CC}">
                    <c16:uniqueId val="{00000015-0678-4BB1-9008-71BA4AAD8006}"/>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Sheet1!$A$26</c15:sqref>
                        </c15:formulaRef>
                      </c:ext>
                    </c:extLst>
                    <c:strCache>
                      <c:ptCount val="1"/>
                      <c:pt idx="0">
                        <c:v>Recurrent Expenditure-to-GDP Ratio (%)</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Sheet1!$B$26:$V$26</c15:sqref>
                        </c15:formulaRef>
                      </c:ext>
                    </c:extLst>
                    <c:numCache>
                      <c:formatCode>General</c:formatCode>
                      <c:ptCount val="21"/>
                      <c:pt idx="0">
                        <c:v>18.539387912937794</c:v>
                      </c:pt>
                      <c:pt idx="1">
                        <c:v>17.969695375388014</c:v>
                      </c:pt>
                      <c:pt idx="2">
                        <c:v>19.395360522569298</c:v>
                      </c:pt>
                      <c:pt idx="3">
                        <c:v>18.850173148233278</c:v>
                      </c:pt>
                      <c:pt idx="4">
                        <c:v>20.397473810836551</c:v>
                      </c:pt>
                      <c:pt idx="5">
                        <c:v>18.781050939001009</c:v>
                      </c:pt>
                      <c:pt idx="6">
                        <c:v>13.735364875701684</c:v>
                      </c:pt>
                      <c:pt idx="7">
                        <c:v>15.912153407618554</c:v>
                      </c:pt>
                      <c:pt idx="8">
                        <c:v>17.403823851022235</c:v>
                      </c:pt>
                      <c:pt idx="9">
                        <c:v>15.388272583201267</c:v>
                      </c:pt>
                      <c:pt idx="10">
                        <c:v>16.599843621041657</c:v>
                      </c:pt>
                      <c:pt idx="11">
                        <c:v>15.199946502607997</c:v>
                      </c:pt>
                      <c:pt idx="12">
                        <c:v>20.199960167297352</c:v>
                      </c:pt>
                      <c:pt idx="13">
                        <c:v>15.77751718560453</c:v>
                      </c:pt>
                      <c:pt idx="14">
                        <c:v>15.000016084152284</c:v>
                      </c:pt>
                      <c:pt idx="15">
                        <c:v>14.600025499032698</c:v>
                      </c:pt>
                      <c:pt idx="16">
                        <c:v>15.599994420602853</c:v>
                      </c:pt>
                      <c:pt idx="17">
                        <c:v>14.999996103967952</c:v>
                      </c:pt>
                      <c:pt idx="18">
                        <c:v>15.700004091869458</c:v>
                      </c:pt>
                      <c:pt idx="19">
                        <c:v>16.287312578688336</c:v>
                      </c:pt>
                      <c:pt idx="20">
                        <c:v>20.100001304444241</c:v>
                      </c:pt>
                    </c:numCache>
                  </c:numRef>
                </c:val>
                <c:smooth val="0"/>
                <c:extLst xmlns:c15="http://schemas.microsoft.com/office/drawing/2012/chart">
                  <c:ext xmlns:c16="http://schemas.microsoft.com/office/drawing/2014/chart" uri="{C3380CC4-5D6E-409C-BE32-E72D297353CC}">
                    <c16:uniqueId val="{00000016-0678-4BB1-9008-71BA4AAD8006}"/>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Sheet1!$A$27</c15:sqref>
                        </c15:formulaRef>
                      </c:ext>
                    </c:extLst>
                    <c:strCache>
                      <c:ptCount val="1"/>
                      <c:pt idx="0">
                        <c:v>Capital Expenditure-to-GDP Ratio (%)</c:v>
                      </c:pt>
                    </c:strCache>
                  </c:strRef>
                </c:tx>
                <c:spPr>
                  <a:ln w="28575" cap="rnd">
                    <a:solidFill>
                      <a:schemeClr val="accent1">
                        <a:shade val="72000"/>
                      </a:schemeClr>
                    </a:solidFill>
                    <a:round/>
                  </a:ln>
                  <a:effectLst/>
                </c:spPr>
                <c:marker>
                  <c:symbol val="circle"/>
                  <c:size val="5"/>
                  <c:spPr>
                    <a:solidFill>
                      <a:schemeClr val="accent1">
                        <a:shade val="72000"/>
                      </a:schemeClr>
                    </a:solidFill>
                    <a:ln w="9525">
                      <a:solidFill>
                        <a:schemeClr val="accent1">
                          <a:shade val="72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Sheet1!$B$27:$V$27</c15:sqref>
                        </c15:formulaRef>
                      </c:ext>
                    </c:extLst>
                    <c:numCache>
                      <c:formatCode>General</c:formatCode>
                      <c:ptCount val="21"/>
                      <c:pt idx="0">
                        <c:v>9.1739402644275021</c:v>
                      </c:pt>
                      <c:pt idx="1">
                        <c:v>7.5419582259167672</c:v>
                      </c:pt>
                      <c:pt idx="2">
                        <c:v>5.8914663763503894</c:v>
                      </c:pt>
                      <c:pt idx="3">
                        <c:v>8.3846648892157774</c:v>
                      </c:pt>
                      <c:pt idx="4">
                        <c:v>10.131071124254424</c:v>
                      </c:pt>
                      <c:pt idx="5">
                        <c:v>10.025974561421593</c:v>
                      </c:pt>
                      <c:pt idx="6">
                        <c:v>6.1234963913392146</c:v>
                      </c:pt>
                      <c:pt idx="7">
                        <c:v>7.0406841150557149</c:v>
                      </c:pt>
                      <c:pt idx="8">
                        <c:v>8.2216110540442013</c:v>
                      </c:pt>
                      <c:pt idx="9">
                        <c:v>6.8225039619651344</c:v>
                      </c:pt>
                      <c:pt idx="10">
                        <c:v>5.200034750879631</c:v>
                      </c:pt>
                      <c:pt idx="11">
                        <c:v>3.8493045339039722</c:v>
                      </c:pt>
                      <c:pt idx="12">
                        <c:v>4.7589457611365598</c:v>
                      </c:pt>
                      <c:pt idx="13">
                        <c:v>3.8748079255964414</c:v>
                      </c:pt>
                      <c:pt idx="14">
                        <c:v>3.9217666832869571</c:v>
                      </c:pt>
                      <c:pt idx="15">
                        <c:v>3.9543456449315131</c:v>
                      </c:pt>
                      <c:pt idx="16">
                        <c:v>3.5699307689804116</c:v>
                      </c:pt>
                      <c:pt idx="17">
                        <c:v>2.4667337303649726</c:v>
                      </c:pt>
                      <c:pt idx="18">
                        <c:v>1.5763012228036228</c:v>
                      </c:pt>
                      <c:pt idx="19">
                        <c:v>1.7267082522605015</c:v>
                      </c:pt>
                      <c:pt idx="20">
                        <c:v>3.1523199540835627</c:v>
                      </c:pt>
                    </c:numCache>
                  </c:numRef>
                </c:val>
                <c:smooth val="0"/>
                <c:extLst xmlns:c15="http://schemas.microsoft.com/office/drawing/2012/chart">
                  <c:ext xmlns:c16="http://schemas.microsoft.com/office/drawing/2014/chart" uri="{C3380CC4-5D6E-409C-BE32-E72D297353CC}">
                    <c16:uniqueId val="{00000017-0678-4BB1-9008-71BA4AAD8006}"/>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Sheet1!$A$28</c15:sqref>
                        </c15:formulaRef>
                      </c:ext>
                    </c:extLst>
                    <c:strCache>
                      <c:ptCount val="1"/>
                      <c:pt idx="0">
                        <c:v>Amortization (millions of cedis)</c:v>
                      </c:pt>
                    </c:strCache>
                  </c:strRef>
                </c:tx>
                <c:spPr>
                  <a:ln w="28575" cap="rnd">
                    <a:solidFill>
                      <a:schemeClr val="accent1">
                        <a:shade val="68000"/>
                      </a:schemeClr>
                    </a:solidFill>
                    <a:round/>
                  </a:ln>
                  <a:effectLst/>
                </c:spPr>
                <c:marker>
                  <c:symbol val="circle"/>
                  <c:size val="5"/>
                  <c:spPr>
                    <a:solidFill>
                      <a:schemeClr val="accent1">
                        <a:shade val="68000"/>
                      </a:schemeClr>
                    </a:solidFill>
                    <a:ln w="9525">
                      <a:solidFill>
                        <a:schemeClr val="accent1">
                          <a:shade val="68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Sheet1!$B$28:$V$28</c15:sqref>
                        </c15:formulaRef>
                      </c:ext>
                    </c:extLst>
                    <c:numCache>
                      <c:formatCode>General</c:formatCode>
                      <c:ptCount val="21"/>
                      <c:pt idx="0">
                        <c:v>186.75</c:v>
                      </c:pt>
                      <c:pt idx="1">
                        <c:v>139.02000000000001</c:v>
                      </c:pt>
                      <c:pt idx="2">
                        <c:v>116.03</c:v>
                      </c:pt>
                      <c:pt idx="3">
                        <c:v>255.93</c:v>
                      </c:pt>
                      <c:pt idx="4">
                        <c:v>192.01</c:v>
                      </c:pt>
                      <c:pt idx="5">
                        <c:v>209.83</c:v>
                      </c:pt>
                      <c:pt idx="6">
                        <c:v>235.13</c:v>
                      </c:pt>
                      <c:pt idx="7">
                        <c:v>321.22000000000003</c:v>
                      </c:pt>
                      <c:pt idx="8">
                        <c:v>497.41</c:v>
                      </c:pt>
                      <c:pt idx="9">
                        <c:v>457.71</c:v>
                      </c:pt>
                      <c:pt idx="10">
                        <c:v>502.31</c:v>
                      </c:pt>
                      <c:pt idx="11">
                        <c:v>584.28</c:v>
                      </c:pt>
                      <c:pt idx="12">
                        <c:v>623.6</c:v>
                      </c:pt>
                      <c:pt idx="13">
                        <c:v>821.41</c:v>
                      </c:pt>
                      <c:pt idx="14" formatCode="#,##0.00">
                        <c:v>1330.94</c:v>
                      </c:pt>
                      <c:pt idx="15" formatCode="#,##0.00">
                        <c:v>2734.09</c:v>
                      </c:pt>
                      <c:pt idx="16" formatCode="#,##0.00">
                        <c:v>4603.74</c:v>
                      </c:pt>
                      <c:pt idx="17" formatCode="#,##0.00">
                        <c:v>4912.71</c:v>
                      </c:pt>
                      <c:pt idx="18" formatCode="#,##0.00">
                        <c:v>5268.57</c:v>
                      </c:pt>
                      <c:pt idx="19" formatCode="#,##0.00">
                        <c:v>11242.69</c:v>
                      </c:pt>
                      <c:pt idx="20" formatCode="#,##0.00">
                        <c:v>14066.89</c:v>
                      </c:pt>
                    </c:numCache>
                  </c:numRef>
                </c:val>
                <c:smooth val="0"/>
                <c:extLst xmlns:c15="http://schemas.microsoft.com/office/drawing/2012/chart">
                  <c:ext xmlns:c16="http://schemas.microsoft.com/office/drawing/2014/chart" uri="{C3380CC4-5D6E-409C-BE32-E72D297353CC}">
                    <c16:uniqueId val="{00000018-0678-4BB1-9008-71BA4AAD8006}"/>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Sheet1!$A$29</c15:sqref>
                        </c15:formulaRef>
                      </c:ext>
                    </c:extLst>
                    <c:strCache>
                      <c:ptCount val="1"/>
                      <c:pt idx="0">
                        <c:v>Debt Service (millions of cedis)</c:v>
                      </c:pt>
                    </c:strCache>
                  </c:strRef>
                </c:tx>
                <c:spPr>
                  <a:ln w="28575" cap="rnd">
                    <a:solidFill>
                      <a:schemeClr val="accent1">
                        <a:shade val="63000"/>
                      </a:schemeClr>
                    </a:solidFill>
                    <a:round/>
                  </a:ln>
                  <a:effectLst/>
                </c:spPr>
                <c:marker>
                  <c:symbol val="circle"/>
                  <c:size val="5"/>
                  <c:spPr>
                    <a:solidFill>
                      <a:schemeClr val="accent1">
                        <a:shade val="63000"/>
                      </a:schemeClr>
                    </a:solidFill>
                    <a:ln w="9525">
                      <a:solidFill>
                        <a:schemeClr val="accent1">
                          <a:shade val="63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Sheet1!$B$29:$V$29</c15:sqref>
                        </c15:formulaRef>
                      </c:ext>
                    </c:extLst>
                    <c:numCache>
                      <c:formatCode>General</c:formatCode>
                      <c:ptCount val="21"/>
                      <c:pt idx="0">
                        <c:v>390.05</c:v>
                      </c:pt>
                      <c:pt idx="1">
                        <c:v>417.72</c:v>
                      </c:pt>
                      <c:pt idx="2">
                        <c:v>369.23</c:v>
                      </c:pt>
                      <c:pt idx="3">
                        <c:v>619.32999999999993</c:v>
                      </c:pt>
                      <c:pt idx="4">
                        <c:v>539.21</c:v>
                      </c:pt>
                      <c:pt idx="5">
                        <c:v>563.83000000000004</c:v>
                      </c:pt>
                      <c:pt idx="6">
                        <c:v>628.53</c:v>
                      </c:pt>
                      <c:pt idx="7">
                        <c:v>761.22</c:v>
                      </c:pt>
                      <c:pt idx="8">
                        <c:v>1176.6100000000001</c:v>
                      </c:pt>
                      <c:pt idx="9">
                        <c:v>1490.01</c:v>
                      </c:pt>
                      <c:pt idx="10">
                        <c:v>1941.71</c:v>
                      </c:pt>
                      <c:pt idx="11">
                        <c:v>2195.38</c:v>
                      </c:pt>
                      <c:pt idx="12">
                        <c:v>3059.7</c:v>
                      </c:pt>
                      <c:pt idx="13">
                        <c:v>5218.3099999999995</c:v>
                      </c:pt>
                      <c:pt idx="14">
                        <c:v>8411.84</c:v>
                      </c:pt>
                      <c:pt idx="15">
                        <c:v>11809.39</c:v>
                      </c:pt>
                      <c:pt idx="16">
                        <c:v>16132.64</c:v>
                      </c:pt>
                      <c:pt idx="17">
                        <c:v>18484.810000000001</c:v>
                      </c:pt>
                      <c:pt idx="18">
                        <c:v>21090.37</c:v>
                      </c:pt>
                      <c:pt idx="19">
                        <c:v>31011.949999999997</c:v>
                      </c:pt>
                      <c:pt idx="20">
                        <c:v>38666.149999999994</c:v>
                      </c:pt>
                    </c:numCache>
                  </c:numRef>
                </c:val>
                <c:smooth val="0"/>
                <c:extLst xmlns:c15="http://schemas.microsoft.com/office/drawing/2012/chart">
                  <c:ext xmlns:c16="http://schemas.microsoft.com/office/drawing/2014/chart" uri="{C3380CC4-5D6E-409C-BE32-E72D297353CC}">
                    <c16:uniqueId val="{00000019-0678-4BB1-9008-71BA4AAD8006}"/>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Sheet1!$A$31</c15:sqref>
                        </c15:formulaRef>
                      </c:ext>
                    </c:extLst>
                    <c:strCache>
                      <c:ptCount val="1"/>
                      <c:pt idx="0">
                        <c:v>Nominal GDP (millions of US$)(revised)</c:v>
                      </c:pt>
                    </c:strCache>
                  </c:strRef>
                </c:tx>
                <c:spPr>
                  <a:ln w="28575" cap="rnd">
                    <a:solidFill>
                      <a:schemeClr val="accent1">
                        <a:shade val="55000"/>
                      </a:schemeClr>
                    </a:solidFill>
                    <a:round/>
                  </a:ln>
                  <a:effectLst/>
                </c:spPr>
                <c:marker>
                  <c:symbol val="circle"/>
                  <c:size val="5"/>
                  <c:spPr>
                    <a:solidFill>
                      <a:schemeClr val="accent1">
                        <a:shade val="55000"/>
                      </a:schemeClr>
                    </a:solidFill>
                    <a:ln w="9525">
                      <a:solidFill>
                        <a:schemeClr val="accent1">
                          <a:shade val="55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Sheet1!$B$31:$V$31</c15:sqref>
                        </c15:formulaRef>
                      </c:ext>
                    </c:extLst>
                    <c:numCache>
                      <c:formatCode>General</c:formatCode>
                      <c:ptCount val="21"/>
                      <c:pt idx="0">
                        <c:v>3941.5009435331694</c:v>
                      </c:pt>
                      <c:pt idx="1">
                        <c:v>5239.6967608545829</c:v>
                      </c:pt>
                      <c:pt idx="2">
                        <c:v>5687.5446534889252</c:v>
                      </c:pt>
                      <c:pt idx="3">
                        <c:v>7393.4519089158257</c:v>
                      </c:pt>
                      <c:pt idx="4">
                        <c:v>8820.0707338638367</c:v>
                      </c:pt>
                      <c:pt idx="5">
                        <c:v>10623.959702146298</c:v>
                      </c:pt>
                      <c:pt idx="6">
                        <c:v>20254.466702761234</c:v>
                      </c:pt>
                      <c:pt idx="7">
                        <c:v>23847.976104645175</c:v>
                      </c:pt>
                      <c:pt idx="8">
                        <c:v>24997.100969104613</c:v>
                      </c:pt>
                      <c:pt idx="9">
                        <c:v>25610.916724982504</c:v>
                      </c:pt>
                      <c:pt idx="10">
                        <c:v>31568.04936578677</c:v>
                      </c:pt>
                      <c:pt idx="11">
                        <c:v>38690.815006468307</c:v>
                      </c:pt>
                      <c:pt idx="12">
                        <c:v>40065.432492818385</c:v>
                      </c:pt>
                      <c:pt idx="13">
                        <c:v>56981.566820276501</c:v>
                      </c:pt>
                      <c:pt idx="14">
                        <c:v>48419.831157907851</c:v>
                      </c:pt>
                      <c:pt idx="15">
                        <c:v>47519.690224692466</c:v>
                      </c:pt>
                      <c:pt idx="16">
                        <c:v>51414.467393383056</c:v>
                      </c:pt>
                      <c:pt idx="17">
                        <c:v>58117.78824381849</c:v>
                      </c:pt>
                      <c:pt idx="18">
                        <c:v>62333.298772395479</c:v>
                      </c:pt>
                      <c:pt idx="19">
                        <c:v>63076.201133451243</c:v>
                      </c:pt>
                      <c:pt idx="20">
                        <c:v>66777.874564459926</c:v>
                      </c:pt>
                    </c:numCache>
                  </c:numRef>
                </c:val>
                <c:smooth val="0"/>
                <c:extLst xmlns:c15="http://schemas.microsoft.com/office/drawing/2012/chart">
                  <c:ext xmlns:c16="http://schemas.microsoft.com/office/drawing/2014/chart" uri="{C3380CC4-5D6E-409C-BE32-E72D297353CC}">
                    <c16:uniqueId val="{0000001A-0678-4BB1-9008-71BA4AAD8006}"/>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Sheet1!$A$32</c15:sqref>
                        </c15:formulaRef>
                      </c:ext>
                    </c:extLst>
                    <c:strCache>
                      <c:ptCount val="1"/>
                      <c:pt idx="0">
                        <c:v>Total External Debt-to-GDP Ratio (%)</c:v>
                      </c:pt>
                    </c:strCache>
                  </c:strRef>
                </c:tx>
                <c:spPr>
                  <a:ln w="28575" cap="rnd">
                    <a:solidFill>
                      <a:schemeClr val="accent1">
                        <a:shade val="51000"/>
                      </a:schemeClr>
                    </a:solidFill>
                    <a:round/>
                  </a:ln>
                  <a:effectLst/>
                </c:spPr>
                <c:marker>
                  <c:symbol val="circle"/>
                  <c:size val="5"/>
                  <c:spPr>
                    <a:solidFill>
                      <a:schemeClr val="accent1">
                        <a:shade val="51000"/>
                      </a:schemeClr>
                    </a:solidFill>
                    <a:ln w="9525">
                      <a:solidFill>
                        <a:schemeClr val="accent1">
                          <a:shade val="51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Sheet1!$B$32:$V$32</c15:sqref>
                        </c15:formulaRef>
                      </c:ext>
                    </c:extLst>
                    <c:numCache>
                      <c:formatCode>General</c:formatCode>
                      <c:ptCount val="21"/>
                      <c:pt idx="0">
                        <c:v>152.7590652966523</c:v>
                      </c:pt>
                      <c:pt idx="1">
                        <c:v>114.99921226390278</c:v>
                      </c:pt>
                      <c:pt idx="2">
                        <c:v>107.80240637300061</c:v>
                      </c:pt>
                      <c:pt idx="3">
                        <c:v>102.10251034292543</c:v>
                      </c:pt>
                      <c:pt idx="4">
                        <c:v>73.104629141396444</c:v>
                      </c:pt>
                      <c:pt idx="5">
                        <c:v>59.749850130903546</c:v>
                      </c:pt>
                      <c:pt idx="6">
                        <c:v>10.746123469660519</c:v>
                      </c:pt>
                      <c:pt idx="7">
                        <c:v>15.036621909821196</c:v>
                      </c:pt>
                      <c:pt idx="8">
                        <c:v>16.006136091321782</c:v>
                      </c:pt>
                      <c:pt idx="9">
                        <c:v>19.553692879392319</c:v>
                      </c:pt>
                      <c:pt idx="10">
                        <c:v>19.812912503800877</c:v>
                      </c:pt>
                      <c:pt idx="11">
                        <c:v>19.779759094556638</c:v>
                      </c:pt>
                      <c:pt idx="12">
                        <c:v>22.84657728739295</c:v>
                      </c:pt>
                      <c:pt idx="13">
                        <c:v>20.887403881924786</c:v>
                      </c:pt>
                      <c:pt idx="14">
                        <c:v>28.649087921766686</c:v>
                      </c:pt>
                      <c:pt idx="15">
                        <c:v>33.211264478738798</c:v>
                      </c:pt>
                      <c:pt idx="16">
                        <c:v>32.016260859134171</c:v>
                      </c:pt>
                      <c:pt idx="17">
                        <c:v>29.550419103959381</c:v>
                      </c:pt>
                      <c:pt idx="18">
                        <c:v>28.666026589167327</c:v>
                      </c:pt>
                      <c:pt idx="19">
                        <c:v>32.29503304566785</c:v>
                      </c:pt>
                      <c:pt idx="20">
                        <c:v>36.973324115260695</c:v>
                      </c:pt>
                    </c:numCache>
                  </c:numRef>
                </c:val>
                <c:smooth val="0"/>
                <c:extLst xmlns:c15="http://schemas.microsoft.com/office/drawing/2012/chart">
                  <c:ext xmlns:c16="http://schemas.microsoft.com/office/drawing/2014/chart" uri="{C3380CC4-5D6E-409C-BE32-E72D297353CC}">
                    <c16:uniqueId val="{0000001B-0678-4BB1-9008-71BA4AAD8006}"/>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Sheet1!$A$33</c15:sqref>
                        </c15:formulaRef>
                      </c:ext>
                    </c:extLst>
                    <c:strCache>
                      <c:ptCount val="1"/>
                      <c:pt idx="0">
                        <c:v>Exports (millions of cedis)</c:v>
                      </c:pt>
                    </c:strCache>
                  </c:strRef>
                </c:tx>
                <c:spPr>
                  <a:ln w="28575" cap="rnd">
                    <a:solidFill>
                      <a:schemeClr val="accent1">
                        <a:shade val="46000"/>
                      </a:schemeClr>
                    </a:solidFill>
                    <a:round/>
                  </a:ln>
                  <a:effectLst/>
                </c:spPr>
                <c:marker>
                  <c:symbol val="circle"/>
                  <c:size val="5"/>
                  <c:spPr>
                    <a:solidFill>
                      <a:schemeClr val="accent1">
                        <a:shade val="46000"/>
                      </a:schemeClr>
                    </a:solidFill>
                    <a:ln w="9525">
                      <a:solidFill>
                        <a:schemeClr val="accent1">
                          <a:shade val="46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Sheet1!$B$33:$V$33</c15:sqref>
                        </c15:formulaRef>
                      </c:ext>
                    </c:extLst>
                    <c:numCache>
                      <c:formatCode>General</c:formatCode>
                      <c:ptCount val="21"/>
                      <c:pt idx="0">
                        <c:v>1675.26702</c:v>
                      </c:pt>
                      <c:pt idx="1">
                        <c:v>1744.17455</c:v>
                      </c:pt>
                      <c:pt idx="2">
                        <c:v>2206.9104200000002</c:v>
                      </c:pt>
                      <c:pt idx="3">
                        <c:v>2740.6069600000001</c:v>
                      </c:pt>
                      <c:pt idx="4">
                        <c:v>3158.3853600000002</c:v>
                      </c:pt>
                      <c:pt idx="5">
                        <c:v>3572.07312</c:v>
                      </c:pt>
                      <c:pt idx="6">
                        <c:v>4748.2676000000001</c:v>
                      </c:pt>
                      <c:pt idx="7">
                        <c:v>5895.4018900000001</c:v>
                      </c:pt>
                      <c:pt idx="8">
                        <c:v>8620.2427299999999</c:v>
                      </c:pt>
                      <c:pt idx="9">
                        <c:v>10873.8326</c:v>
                      </c:pt>
                      <c:pt idx="10">
                        <c:v>13832.55985</c:v>
                      </c:pt>
                      <c:pt idx="11">
                        <c:v>22593.862400000002</c:v>
                      </c:pt>
                      <c:pt idx="12">
                        <c:v>31818.434699999998</c:v>
                      </c:pt>
                      <c:pt idx="13">
                        <c:v>35466.697</c:v>
                      </c:pt>
                      <c:pt idx="14">
                        <c:v>48994.472260000002</c:v>
                      </c:pt>
                      <c:pt idx="15">
                        <c:v>62498.107270000008</c:v>
                      </c:pt>
                      <c:pt idx="16">
                        <c:v>72752.959440000006</c:v>
                      </c:pt>
                      <c:pt idx="17">
                        <c:v>61056.73</c:v>
                      </c:pt>
                      <c:pt idx="18">
                        <c:v>72059.676480000009</c:v>
                      </c:pt>
                      <c:pt idx="19">
                        <c:v>86807.3505</c:v>
                      </c:pt>
                      <c:pt idx="20">
                        <c:v>82959.072</c:v>
                      </c:pt>
                    </c:numCache>
                  </c:numRef>
                </c:val>
                <c:smooth val="0"/>
                <c:extLst xmlns:c15="http://schemas.microsoft.com/office/drawing/2012/chart">
                  <c:ext xmlns:c16="http://schemas.microsoft.com/office/drawing/2014/chart" uri="{C3380CC4-5D6E-409C-BE32-E72D297353CC}">
                    <c16:uniqueId val="{0000001C-0678-4BB1-9008-71BA4AAD8006}"/>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Sheet1!$A$34</c15:sqref>
                        </c15:formulaRef>
                      </c:ext>
                    </c:extLst>
                    <c:strCache>
                      <c:ptCount val="1"/>
                      <c:pt idx="0">
                        <c:v>Debt Service-to-Exports Ratio (%)</c:v>
                      </c:pt>
                    </c:strCache>
                  </c:strRef>
                </c:tx>
                <c:spPr>
                  <a:ln w="28575" cap="rnd">
                    <a:solidFill>
                      <a:schemeClr val="accent1">
                        <a:shade val="42000"/>
                      </a:schemeClr>
                    </a:solidFill>
                    <a:round/>
                  </a:ln>
                  <a:effectLst/>
                </c:spPr>
                <c:marker>
                  <c:symbol val="circle"/>
                  <c:size val="5"/>
                  <c:spPr>
                    <a:solidFill>
                      <a:schemeClr val="accent1">
                        <a:shade val="42000"/>
                      </a:schemeClr>
                    </a:solidFill>
                    <a:ln w="9525">
                      <a:solidFill>
                        <a:schemeClr val="accent1">
                          <a:shade val="42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Sheet1!$B$34:$V$34</c15:sqref>
                        </c15:formulaRef>
                      </c:ext>
                    </c:extLst>
                    <c:numCache>
                      <c:formatCode>General</c:formatCode>
                      <c:ptCount val="21"/>
                      <c:pt idx="0">
                        <c:v>23.282855529502395</c:v>
                      </c:pt>
                      <c:pt idx="1">
                        <c:v>23.949437858728075</c:v>
                      </c:pt>
                      <c:pt idx="2">
                        <c:v>16.730629238680201</c:v>
                      </c:pt>
                      <c:pt idx="3">
                        <c:v>22.598278740414493</c:v>
                      </c:pt>
                      <c:pt idx="4">
                        <c:v>17.072330907714186</c:v>
                      </c:pt>
                      <c:pt idx="5">
                        <c:v>15.784391334072131</c:v>
                      </c:pt>
                      <c:pt idx="6">
                        <c:v>13.237038283183534</c:v>
                      </c:pt>
                      <c:pt idx="7">
                        <c:v>12.912096820595211</c:v>
                      </c:pt>
                      <c:pt idx="8">
                        <c:v>13.649383629363301</c:v>
                      </c:pt>
                      <c:pt idx="9">
                        <c:v>13.702712326102942</c:v>
                      </c:pt>
                      <c:pt idx="10">
                        <c:v>14.037242716141222</c:v>
                      </c:pt>
                      <c:pt idx="11">
                        <c:v>9.7167096140233191</c:v>
                      </c:pt>
                      <c:pt idx="12">
                        <c:v>9.6161235737972994</c:v>
                      </c:pt>
                      <c:pt idx="13">
                        <c:v>14.713267491472351</c:v>
                      </c:pt>
                      <c:pt idx="14">
                        <c:v>17.16895725575063</c:v>
                      </c:pt>
                      <c:pt idx="15">
                        <c:v>18.895596228189582</c:v>
                      </c:pt>
                      <c:pt idx="16">
                        <c:v>22.174548120347911</c:v>
                      </c:pt>
                      <c:pt idx="17">
                        <c:v>30.274811638291144</c:v>
                      </c:pt>
                      <c:pt idx="18">
                        <c:v>29.267922130976508</c:v>
                      </c:pt>
                      <c:pt idx="19">
                        <c:v>35.725027686451504</c:v>
                      </c:pt>
                      <c:pt idx="20">
                        <c:v>46.608706037598871</c:v>
                      </c:pt>
                    </c:numCache>
                  </c:numRef>
                </c:val>
                <c:smooth val="0"/>
                <c:extLst xmlns:c15="http://schemas.microsoft.com/office/drawing/2012/chart">
                  <c:ext xmlns:c16="http://schemas.microsoft.com/office/drawing/2014/chart" uri="{C3380CC4-5D6E-409C-BE32-E72D297353CC}">
                    <c16:uniqueId val="{0000001D-0678-4BB1-9008-71BA4AAD8006}"/>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Sheet1!$A$35</c15:sqref>
                        </c15:formulaRef>
                      </c:ext>
                    </c:extLst>
                    <c:strCache>
                      <c:ptCount val="1"/>
                      <c:pt idx="0">
                        <c:v>Total Public Debt-to-Domestic Revenue Ratio (%)</c:v>
                      </c:pt>
                    </c:strCache>
                  </c:strRef>
                </c:tx>
                <c:spPr>
                  <a:ln w="28575" cap="rnd">
                    <a:solidFill>
                      <a:schemeClr val="accent1">
                        <a:shade val="38000"/>
                      </a:schemeClr>
                    </a:solidFill>
                    <a:round/>
                  </a:ln>
                  <a:effectLst/>
                </c:spPr>
                <c:marker>
                  <c:symbol val="circle"/>
                  <c:size val="5"/>
                  <c:spPr>
                    <a:solidFill>
                      <a:schemeClr val="accent1">
                        <a:shade val="38000"/>
                      </a:schemeClr>
                    </a:solidFill>
                    <a:ln w="9525">
                      <a:solidFill>
                        <a:schemeClr val="accent1">
                          <a:shade val="38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Sheet1!$B$35:$V$35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1E-0678-4BB1-9008-71BA4AAD8006}"/>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Sheet1!$A$36</c15:sqref>
                        </c15:formulaRef>
                      </c:ext>
                    </c:extLst>
                    <c:strCache>
                      <c:ptCount val="1"/>
                      <c:pt idx="0">
                        <c:v>Total Public Domestic Debt-to-Domestic Revenue Ratio (%)</c:v>
                      </c:pt>
                    </c:strCache>
                  </c:strRef>
                </c:tx>
                <c:spPr>
                  <a:ln w="28575" cap="rnd">
                    <a:solidFill>
                      <a:schemeClr val="accent1">
                        <a:shade val="34000"/>
                      </a:schemeClr>
                    </a:solidFill>
                    <a:round/>
                  </a:ln>
                  <a:effectLst/>
                </c:spPr>
                <c:marker>
                  <c:symbol val="circle"/>
                  <c:size val="5"/>
                  <c:spPr>
                    <a:solidFill>
                      <a:schemeClr val="accent1">
                        <a:shade val="34000"/>
                      </a:schemeClr>
                    </a:solidFill>
                    <a:ln w="9525">
                      <a:solidFill>
                        <a:schemeClr val="accent1">
                          <a:shade val="34000"/>
                        </a:schemeClr>
                      </a:solidFill>
                    </a:ln>
                    <a:effectLst/>
                  </c:spPr>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Sheet1!$B$36:$V$36</c15:sqref>
                        </c15:formulaRef>
                      </c:ext>
                    </c:extLst>
                    <c:numCache>
                      <c:formatCode>General</c:formatCode>
                      <c:ptCount val="21"/>
                      <c:pt idx="0">
                        <c:v>163.00195926002908</c:v>
                      </c:pt>
                      <c:pt idx="1">
                        <c:v>147.6363606082549</c:v>
                      </c:pt>
                      <c:pt idx="2">
                        <c:v>142.41174833623424</c:v>
                      </c:pt>
                      <c:pt idx="3">
                        <c:v>98.898625191006346</c:v>
                      </c:pt>
                      <c:pt idx="4">
                        <c:v>88.943106853352987</c:v>
                      </c:pt>
                      <c:pt idx="5">
                        <c:v>78.769218345137332</c:v>
                      </c:pt>
                      <c:pt idx="6">
                        <c:v>113.16875063553522</c:v>
                      </c:pt>
                      <c:pt idx="7">
                        <c:v>101.56688345658722</c:v>
                      </c:pt>
                      <c:pt idx="8">
                        <c:v>101.51838372480428</c:v>
                      </c:pt>
                      <c:pt idx="9">
                        <c:v>108.19085708243009</c:v>
                      </c:pt>
                      <c:pt idx="10">
                        <c:v>113.55865373285654</c:v>
                      </c:pt>
                      <c:pt idx="11">
                        <c:v>108.64486099571803</c:v>
                      </c:pt>
                      <c:pt idx="12">
                        <c:v>129.02314086808465</c:v>
                      </c:pt>
                      <c:pt idx="13">
                        <c:v>153.90352937854703</c:v>
                      </c:pt>
                      <c:pt idx="14">
                        <c:v>139.4472580677255</c:v>
                      </c:pt>
                      <c:pt idx="15">
                        <c:v>145.00400864871474</c:v>
                      </c:pt>
                      <c:pt idx="16">
                        <c:v>163.47628013920038</c:v>
                      </c:pt>
                      <c:pt idx="17">
                        <c:v>173.01229634044276</c:v>
                      </c:pt>
                      <c:pt idx="18">
                        <c:v>186.87353516307934</c:v>
                      </c:pt>
                      <c:pt idx="19">
                        <c:v>184.40543875076702</c:v>
                      </c:pt>
                      <c:pt idx="20">
                        <c:v>278.07882783230417</c:v>
                      </c:pt>
                    </c:numCache>
                  </c:numRef>
                </c:val>
                <c:smooth val="0"/>
                <c:extLst xmlns:c15="http://schemas.microsoft.com/office/drawing/2012/chart">
                  <c:ext xmlns:c16="http://schemas.microsoft.com/office/drawing/2014/chart" uri="{C3380CC4-5D6E-409C-BE32-E72D297353CC}">
                    <c16:uniqueId val="{0000001F-0678-4BB1-9008-71BA4AAD8006}"/>
                  </c:ext>
                </c:extLst>
              </c15:ser>
            </c15:filteredLineSeries>
          </c:ext>
        </c:extLst>
      </c:lineChart>
      <c:catAx>
        <c:axId val="2438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243844728"/>
        <c:crosses val="autoZero"/>
        <c:auto val="1"/>
        <c:lblAlgn val="ctr"/>
        <c:lblOffset val="100"/>
        <c:noMultiLvlLbl val="0"/>
      </c:catAx>
      <c:valAx>
        <c:axId val="243844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Ratio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243839152"/>
        <c:crosses val="autoZero"/>
        <c:crossBetween val="between"/>
      </c:valAx>
      <c:spPr>
        <a:noFill/>
        <a:ln>
          <a:noFill/>
        </a:ln>
        <a:effectLst/>
      </c:spPr>
    </c:plotArea>
    <c:legend>
      <c:legendPos val="b"/>
      <c:layout>
        <c:manualLayout>
          <c:xMode val="edge"/>
          <c:yMode val="edge"/>
          <c:x val="0.32422575008182802"/>
          <c:y val="0.91821076139134594"/>
          <c:w val="0.35902711291675232"/>
          <c:h val="7.797869636849323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53535"/>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Ghana’s Interest Payment on Total Public Debt-to-Domestic Revenue Ratio (%) </a:t>
            </a:r>
          </a:p>
          <a:p>
            <a:pPr>
              <a:defRPr/>
            </a:pPr>
            <a:r>
              <a:rPr lang="en-US" b="1" dirty="0"/>
              <a:t>2000 - 2020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manualLayout>
          <c:layoutTarget val="inner"/>
          <c:xMode val="edge"/>
          <c:yMode val="edge"/>
          <c:x val="6.6580927384076991E-2"/>
          <c:y val="0.25083333333333335"/>
          <c:w val="0.90286351706036749"/>
          <c:h val="0.50227617381160683"/>
        </c:manualLayout>
      </c:layout>
      <c:lineChart>
        <c:grouping val="standard"/>
        <c:varyColors val="0"/>
        <c:ser>
          <c:idx val="43"/>
          <c:order val="43"/>
          <c:tx>
            <c:strRef>
              <c:f>Sheet1!$A$47</c:f>
              <c:strCache>
                <c:ptCount val="1"/>
                <c:pt idx="0">
                  <c:v>Interest Payment on Total Public Debt-to-Domestic Revenue Ratio (%)</c:v>
                </c:pt>
              </c:strCache>
            </c:strRef>
          </c:tx>
          <c:spPr>
            <a:ln w="28575" cap="rnd">
              <a:solidFill>
                <a:schemeClr val="accent2">
                  <a:lumMod val="70000"/>
                </a:schemeClr>
              </a:solidFill>
              <a:round/>
            </a:ln>
            <a:effectLst/>
          </c:spPr>
          <c:marker>
            <c:symbol val="none"/>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Sheet1!$B$47:$V$47</c:f>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c:ext xmlns:c16="http://schemas.microsoft.com/office/drawing/2014/chart" uri="{C3380CC4-5D6E-409C-BE32-E72D297353CC}">
              <c16:uniqueId val="{00000000-B5C8-4006-BAA7-619EBB8BB6D9}"/>
            </c:ext>
          </c:extLst>
        </c:ser>
        <c:dLbls>
          <c:showLegendKey val="0"/>
          <c:showVal val="0"/>
          <c:showCatName val="0"/>
          <c:showSerName val="0"/>
          <c:showPercent val="0"/>
          <c:showBubbleSize val="0"/>
        </c:dLbls>
        <c:smooth val="0"/>
        <c:axId val="652781096"/>
        <c:axId val="652773880"/>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 Public Debt (millions of US$)</c:v>
                      </c:pt>
                    </c:strCache>
                  </c:strRef>
                </c:tx>
                <c:spPr>
                  <a:ln w="28575" cap="rnd">
                    <a:solidFill>
                      <a:schemeClr val="accent1"/>
                    </a:solidFill>
                    <a:round/>
                  </a:ln>
                  <a:effectLst/>
                </c:spPr>
                <c:marker>
                  <c:symbol val="none"/>
                </c:marker>
                <c:cat>
                  <c:numRef>
                    <c:extLst>
                      <c:ex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Sheet1!$B$2:$V$2</c15:sqref>
                        </c15:formulaRef>
                      </c:ext>
                    </c:extLst>
                    <c:numCache>
                      <c:formatCode>#,##0.00</c:formatCode>
                      <c:ptCount val="21"/>
                      <c:pt idx="0">
                        <c:v>7159.33</c:v>
                      </c:pt>
                      <c:pt idx="1">
                        <c:v>7430.75</c:v>
                      </c:pt>
                      <c:pt idx="2">
                        <c:v>7787.58</c:v>
                      </c:pt>
                      <c:pt idx="3">
                        <c:v>9088.68</c:v>
                      </c:pt>
                      <c:pt idx="4">
                        <c:v>8315.41</c:v>
                      </c:pt>
                      <c:pt idx="5">
                        <c:v>8345.15</c:v>
                      </c:pt>
                      <c:pt idx="6">
                        <c:v>5309.89</c:v>
                      </c:pt>
                      <c:pt idx="7">
                        <c:v>7405.28</c:v>
                      </c:pt>
                      <c:pt idx="8">
                        <c:v>8037.27</c:v>
                      </c:pt>
                      <c:pt idx="9">
                        <c:v>9303.68</c:v>
                      </c:pt>
                      <c:pt idx="10">
                        <c:v>11937.31</c:v>
                      </c:pt>
                      <c:pt idx="11">
                        <c:v>15350.08</c:v>
                      </c:pt>
                      <c:pt idx="12">
                        <c:v>19150.78</c:v>
                      </c:pt>
                      <c:pt idx="13">
                        <c:v>24461.42</c:v>
                      </c:pt>
                      <c:pt idx="14">
                        <c:v>24787.42</c:v>
                      </c:pt>
                      <c:pt idx="15">
                        <c:v>26403.33</c:v>
                      </c:pt>
                      <c:pt idx="16">
                        <c:v>28779.9</c:v>
                      </c:pt>
                      <c:pt idx="17">
                        <c:v>32292.49</c:v>
                      </c:pt>
                      <c:pt idx="18">
                        <c:v>35888.5</c:v>
                      </c:pt>
                      <c:pt idx="19">
                        <c:v>39408.07</c:v>
                      </c:pt>
                      <c:pt idx="20">
                        <c:v>50804</c:v>
                      </c:pt>
                    </c:numCache>
                  </c:numRef>
                </c:val>
                <c:smooth val="0"/>
                <c:extLst>
                  <c:ext xmlns:c16="http://schemas.microsoft.com/office/drawing/2014/chart" uri="{C3380CC4-5D6E-409C-BE32-E72D297353CC}">
                    <c16:uniqueId val="{00000001-B5C8-4006-BAA7-619EBB8BB6D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Sheet1!$B$3:$V$3</c15:sqref>
                        </c15:formulaRef>
                      </c:ext>
                    </c:extLst>
                    <c:numCache>
                      <c:formatCode>#,##0.00</c:formatCode>
                      <c:ptCount val="21"/>
                      <c:pt idx="0">
                        <c:v>6021</c:v>
                      </c:pt>
                      <c:pt idx="1">
                        <c:v>6025.61</c:v>
                      </c:pt>
                      <c:pt idx="2">
                        <c:v>6131.31</c:v>
                      </c:pt>
                      <c:pt idx="3">
                        <c:v>7548.9</c:v>
                      </c:pt>
                      <c:pt idx="4">
                        <c:v>6447.88</c:v>
                      </c:pt>
                      <c:pt idx="5">
                        <c:v>6347.8</c:v>
                      </c:pt>
                      <c:pt idx="6">
                        <c:v>2176.5700000000002</c:v>
                      </c:pt>
                      <c:pt idx="7">
                        <c:v>3585.93</c:v>
                      </c:pt>
                      <c:pt idx="8">
                        <c:v>4001.07</c:v>
                      </c:pt>
                      <c:pt idx="9">
                        <c:v>5007.88</c:v>
                      </c:pt>
                      <c:pt idx="10">
                        <c:v>6254.55</c:v>
                      </c:pt>
                      <c:pt idx="11">
                        <c:v>7652.95</c:v>
                      </c:pt>
                      <c:pt idx="12">
                        <c:v>9153.58</c:v>
                      </c:pt>
                      <c:pt idx="13">
                        <c:v>11901.97</c:v>
                      </c:pt>
                      <c:pt idx="14">
                        <c:v>13871.84</c:v>
                      </c:pt>
                      <c:pt idx="15">
                        <c:v>15781.89</c:v>
                      </c:pt>
                      <c:pt idx="16">
                        <c:v>16460.990000000002</c:v>
                      </c:pt>
                      <c:pt idx="17">
                        <c:v>17174.05</c:v>
                      </c:pt>
                      <c:pt idx="18">
                        <c:v>17868.48</c:v>
                      </c:pt>
                      <c:pt idx="19">
                        <c:v>20370.48</c:v>
                      </c:pt>
                      <c:pt idx="20">
                        <c:v>24690</c:v>
                      </c:pt>
                    </c:numCache>
                  </c:numRef>
                </c:val>
                <c:smooth val="0"/>
                <c:extLst xmlns:c15="http://schemas.microsoft.com/office/drawing/2012/chart">
                  <c:ext xmlns:c16="http://schemas.microsoft.com/office/drawing/2014/chart" uri="{C3380CC4-5D6E-409C-BE32-E72D297353CC}">
                    <c16:uniqueId val="{00000002-B5C8-4006-BAA7-619EBB8BB6D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Sheet1!$B$4:$V$4</c15:sqref>
                        </c15:formulaRef>
                      </c:ext>
                    </c:extLst>
                    <c:numCache>
                      <c:formatCode>#,##0.00</c:formatCode>
                      <c:ptCount val="21"/>
                      <c:pt idx="0">
                        <c:v>1138.3399999999999</c:v>
                      </c:pt>
                      <c:pt idx="1">
                        <c:v>1405.14</c:v>
                      </c:pt>
                      <c:pt idx="2">
                        <c:v>1656.27</c:v>
                      </c:pt>
                      <c:pt idx="3">
                        <c:v>1539.78</c:v>
                      </c:pt>
                      <c:pt idx="4">
                        <c:v>1867.53</c:v>
                      </c:pt>
                      <c:pt idx="5">
                        <c:v>1997.35</c:v>
                      </c:pt>
                      <c:pt idx="6">
                        <c:v>3133.31</c:v>
                      </c:pt>
                      <c:pt idx="7">
                        <c:v>3819.35</c:v>
                      </c:pt>
                      <c:pt idx="8">
                        <c:v>4038.2</c:v>
                      </c:pt>
                      <c:pt idx="9">
                        <c:v>4295.76</c:v>
                      </c:pt>
                      <c:pt idx="10">
                        <c:v>5682.76</c:v>
                      </c:pt>
                      <c:pt idx="11">
                        <c:v>7697.13</c:v>
                      </c:pt>
                      <c:pt idx="12">
                        <c:v>9997.2000000000007</c:v>
                      </c:pt>
                      <c:pt idx="13">
                        <c:v>12559.45</c:v>
                      </c:pt>
                      <c:pt idx="14">
                        <c:v>10915.6</c:v>
                      </c:pt>
                      <c:pt idx="15">
                        <c:v>10621.43</c:v>
                      </c:pt>
                      <c:pt idx="16">
                        <c:v>12318.91</c:v>
                      </c:pt>
                      <c:pt idx="17">
                        <c:v>15118.44</c:v>
                      </c:pt>
                      <c:pt idx="18">
                        <c:v>18020.02</c:v>
                      </c:pt>
                      <c:pt idx="19">
                        <c:v>19037.599999999999</c:v>
                      </c:pt>
                      <c:pt idx="20">
                        <c:v>26114</c:v>
                      </c:pt>
                    </c:numCache>
                  </c:numRef>
                </c:val>
                <c:smooth val="0"/>
                <c:extLst xmlns:c15="http://schemas.microsoft.com/office/drawing/2012/chart">
                  <c:ext xmlns:c16="http://schemas.microsoft.com/office/drawing/2014/chart" uri="{C3380CC4-5D6E-409C-BE32-E72D297353CC}">
                    <c16:uniqueId val="{00000003-B5C8-4006-BAA7-619EBB8BB6D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Sheet1!$B$5:$V$5</c15:sqref>
                        </c15:formulaRef>
                      </c:ext>
                    </c:extLst>
                    <c:numCache>
                      <c:formatCode>#,##0.00</c:formatCode>
                      <c:ptCount val="21"/>
                      <c:pt idx="0">
                        <c:v>0.68889999999999996</c:v>
                      </c:pt>
                      <c:pt idx="1">
                        <c:v>0.72550000000000003</c:v>
                      </c:pt>
                      <c:pt idx="2">
                        <c:v>0.83979999999999999</c:v>
                      </c:pt>
                      <c:pt idx="3">
                        <c:v>0.88270000000000004</c:v>
                      </c:pt>
                      <c:pt idx="4">
                        <c:v>0.90480000000000005</c:v>
                      </c:pt>
                      <c:pt idx="5">
                        <c:v>0.91320000000000001</c:v>
                      </c:pt>
                      <c:pt idx="6">
                        <c:v>0.92349999999999999</c:v>
                      </c:pt>
                      <c:pt idx="7">
                        <c:v>0.97089999999999999</c:v>
                      </c:pt>
                      <c:pt idx="8">
                        <c:v>1.2073</c:v>
                      </c:pt>
                      <c:pt idx="9">
                        <c:v>1.429</c:v>
                      </c:pt>
                      <c:pt idx="10">
                        <c:v>1.4584999999999999</c:v>
                      </c:pt>
                      <c:pt idx="11">
                        <c:v>1.546</c:v>
                      </c:pt>
                      <c:pt idx="12">
                        <c:v>1.8797999999999999</c:v>
                      </c:pt>
                      <c:pt idx="13">
                        <c:v>2.17</c:v>
                      </c:pt>
                      <c:pt idx="14">
                        <c:v>3.2101000000000002</c:v>
                      </c:pt>
                      <c:pt idx="15">
                        <c:v>3.7963</c:v>
                      </c:pt>
                      <c:pt idx="16">
                        <c:v>4.1832000000000003</c:v>
                      </c:pt>
                      <c:pt idx="17">
                        <c:v>4.4164000000000003</c:v>
                      </c:pt>
                      <c:pt idx="18">
                        <c:v>4.8224</c:v>
                      </c:pt>
                      <c:pt idx="19">
                        <c:v>5.5406000000000004</c:v>
                      </c:pt>
                      <c:pt idx="20">
                        <c:v>5.74</c:v>
                      </c:pt>
                    </c:numCache>
                  </c:numRef>
                </c:val>
                <c:smooth val="0"/>
                <c:extLst xmlns:c15="http://schemas.microsoft.com/office/drawing/2012/chart">
                  <c:ext xmlns:c16="http://schemas.microsoft.com/office/drawing/2014/chart" uri="{C3380CC4-5D6E-409C-BE32-E72D297353CC}">
                    <c16:uniqueId val="{00000004-B5C8-4006-BAA7-619EBB8BB6D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Total Public Debt (millions of cedis)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Sheet1!$B$6:$V$6</c15:sqref>
                        </c15:formulaRef>
                      </c:ext>
                    </c:extLst>
                    <c:numCache>
                      <c:formatCode>General</c:formatCode>
                      <c:ptCount val="21"/>
                      <c:pt idx="0">
                        <c:v>4932.0624369999996</c:v>
                      </c:pt>
                      <c:pt idx="1">
                        <c:v>5391.0091250000005</c:v>
                      </c:pt>
                      <c:pt idx="2">
                        <c:v>6540.0096839999997</c:v>
                      </c:pt>
                      <c:pt idx="3">
                        <c:v>8022.5778360000004</c:v>
                      </c:pt>
                      <c:pt idx="4">
                        <c:v>7523.7829680000004</c:v>
                      </c:pt>
                      <c:pt idx="5">
                        <c:v>7620.7909799999998</c:v>
                      </c:pt>
                      <c:pt idx="6">
                        <c:v>4903.6834150000004</c:v>
                      </c:pt>
                      <c:pt idx="7">
                        <c:v>7189.7863520000001</c:v>
                      </c:pt>
                      <c:pt idx="8">
                        <c:v>9703.396071000001</c:v>
                      </c:pt>
                      <c:pt idx="9">
                        <c:v>13294.958720000001</c:v>
                      </c:pt>
                      <c:pt idx="10">
                        <c:v>17410.566634999999</c:v>
                      </c:pt>
                      <c:pt idx="11">
                        <c:v>23731.223679999999</c:v>
                      </c:pt>
                      <c:pt idx="12">
                        <c:v>35999.636243999994</c:v>
                      </c:pt>
                      <c:pt idx="13">
                        <c:v>53081.281399999993</c:v>
                      </c:pt>
                      <c:pt idx="14">
                        <c:v>79570.096942000004</c:v>
                      </c:pt>
                      <c:pt idx="15">
                        <c:v>100234.961679</c:v>
                      </c:pt>
                      <c:pt idx="16">
                        <c:v>120392.07768000002</c:v>
                      </c:pt>
                      <c:pt idx="17">
                        <c:v>142616.55283600002</c:v>
                      </c:pt>
                      <c:pt idx="18">
                        <c:v>173068.70240000001</c:v>
                      </c:pt>
                      <c:pt idx="19">
                        <c:v>218344.35264200001</c:v>
                      </c:pt>
                      <c:pt idx="20">
                        <c:v>291614.96000000002</c:v>
                      </c:pt>
                    </c:numCache>
                  </c:numRef>
                </c:val>
                <c:smooth val="0"/>
                <c:extLst xmlns:c15="http://schemas.microsoft.com/office/drawing/2012/chart">
                  <c:ext xmlns:c16="http://schemas.microsoft.com/office/drawing/2014/chart" uri="{C3380CC4-5D6E-409C-BE32-E72D297353CC}">
                    <c16:uniqueId val="{00000005-B5C8-4006-BAA7-619EBB8BB6D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Total External Public Debt (millions of cedis)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Sheet1!$B$7:$V$7</c15:sqref>
                        </c15:formulaRef>
                      </c:ext>
                    </c:extLst>
                    <c:numCache>
                      <c:formatCode>General</c:formatCode>
                      <c:ptCount val="21"/>
                      <c:pt idx="0">
                        <c:v>4147.8669</c:v>
                      </c:pt>
                      <c:pt idx="1">
                        <c:v>4371.5800550000004</c:v>
                      </c:pt>
                      <c:pt idx="2">
                        <c:v>5149.0741379999999</c:v>
                      </c:pt>
                      <c:pt idx="3">
                        <c:v>6663.4140299999999</c:v>
                      </c:pt>
                      <c:pt idx="4">
                        <c:v>5834.0418240000008</c:v>
                      </c:pt>
                      <c:pt idx="5">
                        <c:v>5796.8109599999998</c:v>
                      </c:pt>
                      <c:pt idx="6">
                        <c:v>2010.0623950000002</c:v>
                      </c:pt>
                      <c:pt idx="7">
                        <c:v>3481.5794369999999</c:v>
                      </c:pt>
                      <c:pt idx="8">
                        <c:v>4830.4918110000008</c:v>
                      </c:pt>
                      <c:pt idx="9">
                        <c:v>7156.2605200000007</c:v>
                      </c:pt>
                      <c:pt idx="10">
                        <c:v>9122.2611749999996</c:v>
                      </c:pt>
                      <c:pt idx="11">
                        <c:v>11831.4607</c:v>
                      </c:pt>
                      <c:pt idx="12">
                        <c:v>17206.899684</c:v>
                      </c:pt>
                      <c:pt idx="13">
                        <c:v>25827.274899999997</c:v>
                      </c:pt>
                      <c:pt idx="14">
                        <c:v>44529.993584000003</c:v>
                      </c:pt>
                      <c:pt idx="15">
                        <c:v>59912.789006999999</c:v>
                      </c:pt>
                      <c:pt idx="16">
                        <c:v>68859.613368000006</c:v>
                      </c:pt>
                      <c:pt idx="17">
                        <c:v>75847.474419999999</c:v>
                      </c:pt>
                      <c:pt idx="18">
                        <c:v>86168.957951999997</c:v>
                      </c:pt>
                      <c:pt idx="19">
                        <c:v>112864.681488</c:v>
                      </c:pt>
                      <c:pt idx="20">
                        <c:v>141720.6</c:v>
                      </c:pt>
                    </c:numCache>
                  </c:numRef>
                </c:val>
                <c:smooth val="0"/>
                <c:extLst xmlns:c15="http://schemas.microsoft.com/office/drawing/2012/chart">
                  <c:ext xmlns:c16="http://schemas.microsoft.com/office/drawing/2014/chart" uri="{C3380CC4-5D6E-409C-BE32-E72D297353CC}">
                    <c16:uniqueId val="{00000006-B5C8-4006-BAA7-619EBB8BB6D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Total Domestic Public Debt (millions of cedis)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Sheet1!$B$8:$V$8</c15:sqref>
                        </c15:formulaRef>
                      </c:ext>
                    </c:extLst>
                    <c:numCache>
                      <c:formatCode>General</c:formatCode>
                      <c:ptCount val="21"/>
                      <c:pt idx="0">
                        <c:v>784.20242599999995</c:v>
                      </c:pt>
                      <c:pt idx="1">
                        <c:v>1019.4290700000001</c:v>
                      </c:pt>
                      <c:pt idx="2">
                        <c:v>1390.9355459999999</c:v>
                      </c:pt>
                      <c:pt idx="3">
                        <c:v>1359.163806</c:v>
                      </c:pt>
                      <c:pt idx="4">
                        <c:v>1689.7411440000001</c:v>
                      </c:pt>
                      <c:pt idx="5">
                        <c:v>1823.98002</c:v>
                      </c:pt>
                      <c:pt idx="6">
                        <c:v>2893.6117850000001</c:v>
                      </c:pt>
                      <c:pt idx="7">
                        <c:v>3708.2069149999998</c:v>
                      </c:pt>
                      <c:pt idx="8">
                        <c:v>4875.3188600000003</c:v>
                      </c:pt>
                      <c:pt idx="9">
                        <c:v>6138.6410400000004</c:v>
                      </c:pt>
                      <c:pt idx="10">
                        <c:v>8288.3054599999996</c:v>
                      </c:pt>
                      <c:pt idx="11">
                        <c:v>11899.762980000001</c:v>
                      </c:pt>
                      <c:pt idx="12">
                        <c:v>18792.736560000001</c:v>
                      </c:pt>
                      <c:pt idx="13">
                        <c:v>27254.0065</c:v>
                      </c:pt>
                      <c:pt idx="14">
                        <c:v>35040.167560000002</c:v>
                      </c:pt>
                      <c:pt idx="15">
                        <c:v>40322.134708999998</c:v>
                      </c:pt>
                      <c:pt idx="16">
                        <c:v>51532.464312000004</c:v>
                      </c:pt>
                      <c:pt idx="17">
                        <c:v>66769.078416000004</c:v>
                      </c:pt>
                      <c:pt idx="18">
                        <c:v>86899.744447999998</c:v>
                      </c:pt>
                      <c:pt idx="19">
                        <c:v>105479.72656</c:v>
                      </c:pt>
                      <c:pt idx="20" formatCode="0.0">
                        <c:v>149894.36000000002</c:v>
                      </c:pt>
                    </c:numCache>
                  </c:numRef>
                </c:val>
                <c:smooth val="0"/>
                <c:extLst xmlns:c15="http://schemas.microsoft.com/office/drawing/2012/chart">
                  <c:ext xmlns:c16="http://schemas.microsoft.com/office/drawing/2014/chart" uri="{C3380CC4-5D6E-409C-BE32-E72D297353CC}">
                    <c16:uniqueId val="{00000007-B5C8-4006-BAA7-619EBB8BB6D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Nominal GDP (millions of cedis)(revised)</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Sheet1!$B$9:$V$9</c15:sqref>
                        </c15:formulaRef>
                      </c:ext>
                    </c:extLst>
                    <c:numCache>
                      <c:formatCode>#,##0.00</c:formatCode>
                      <c:ptCount val="21"/>
                      <c:pt idx="0">
                        <c:v>2715.3</c:v>
                      </c:pt>
                      <c:pt idx="1">
                        <c:v>3801.4</c:v>
                      </c:pt>
                      <c:pt idx="2">
                        <c:v>4776.3999999999996</c:v>
                      </c:pt>
                      <c:pt idx="3">
                        <c:v>6526.2</c:v>
                      </c:pt>
                      <c:pt idx="4">
                        <c:v>7980.4</c:v>
                      </c:pt>
                      <c:pt idx="5">
                        <c:v>9701.7999999999993</c:v>
                      </c:pt>
                      <c:pt idx="6">
                        <c:v>18705</c:v>
                      </c:pt>
                      <c:pt idx="7">
                        <c:v>23154</c:v>
                      </c:pt>
                      <c:pt idx="8">
                        <c:v>30179</c:v>
                      </c:pt>
                      <c:pt idx="9">
                        <c:v>36598</c:v>
                      </c:pt>
                      <c:pt idx="10">
                        <c:v>46042</c:v>
                      </c:pt>
                      <c:pt idx="11">
                        <c:v>59816</c:v>
                      </c:pt>
                      <c:pt idx="12">
                        <c:v>75315</c:v>
                      </c:pt>
                      <c:pt idx="13">
                        <c:v>123650</c:v>
                      </c:pt>
                      <c:pt idx="14">
                        <c:v>155432.5</c:v>
                      </c:pt>
                      <c:pt idx="15">
                        <c:v>180399</c:v>
                      </c:pt>
                      <c:pt idx="16">
                        <c:v>215077</c:v>
                      </c:pt>
                      <c:pt idx="17">
                        <c:v>256671.4</c:v>
                      </c:pt>
                      <c:pt idx="18">
                        <c:v>300596.09999999998</c:v>
                      </c:pt>
                      <c:pt idx="19">
                        <c:v>349480</c:v>
                      </c:pt>
                      <c:pt idx="20">
                        <c:v>383305</c:v>
                      </c:pt>
                    </c:numCache>
                  </c:numRef>
                </c:val>
                <c:smooth val="0"/>
                <c:extLst xmlns:c15="http://schemas.microsoft.com/office/drawing/2012/chart">
                  <c:ext xmlns:c16="http://schemas.microsoft.com/office/drawing/2014/chart" uri="{C3380CC4-5D6E-409C-BE32-E72D297353CC}">
                    <c16:uniqueId val="{00000008-B5C8-4006-BAA7-619EBB8BB6D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Tax Revenue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Sheet1!$B$10:$V$10</c15:sqref>
                        </c15:formulaRef>
                      </c:ext>
                    </c:extLst>
                    <c:numCache>
                      <c:formatCode>#,##0.00</c:formatCode>
                      <c:ptCount val="21"/>
                      <c:pt idx="0">
                        <c:v>441.47</c:v>
                      </c:pt>
                      <c:pt idx="1">
                        <c:v>655.7</c:v>
                      </c:pt>
                      <c:pt idx="2">
                        <c:v>854.75</c:v>
                      </c:pt>
                      <c:pt idx="3">
                        <c:v>1276.21</c:v>
                      </c:pt>
                      <c:pt idx="4">
                        <c:v>1740.31</c:v>
                      </c:pt>
                      <c:pt idx="5">
                        <c:v>2014.49</c:v>
                      </c:pt>
                      <c:pt idx="6">
                        <c:v>2326.31</c:v>
                      </c:pt>
                      <c:pt idx="7">
                        <c:v>3312.66</c:v>
                      </c:pt>
                      <c:pt idx="8">
                        <c:v>4299.45</c:v>
                      </c:pt>
                      <c:pt idx="9">
                        <c:v>4657.53</c:v>
                      </c:pt>
                      <c:pt idx="10">
                        <c:v>6000.1</c:v>
                      </c:pt>
                      <c:pt idx="11">
                        <c:v>9052.36</c:v>
                      </c:pt>
                      <c:pt idx="12">
                        <c:v>11574.6</c:v>
                      </c:pt>
                      <c:pt idx="13">
                        <c:v>13284.04</c:v>
                      </c:pt>
                      <c:pt idx="14">
                        <c:v>17855.419999999998</c:v>
                      </c:pt>
                      <c:pt idx="15">
                        <c:v>21455.18</c:v>
                      </c:pt>
                      <c:pt idx="16">
                        <c:v>24283.49</c:v>
                      </c:pt>
                      <c:pt idx="17">
                        <c:v>30424.2</c:v>
                      </c:pt>
                      <c:pt idx="18">
                        <c:v>37784.18</c:v>
                      </c:pt>
                      <c:pt idx="19">
                        <c:v>42774.6</c:v>
                      </c:pt>
                      <c:pt idx="20">
                        <c:v>44452.26</c:v>
                      </c:pt>
                    </c:numCache>
                  </c:numRef>
                </c:val>
                <c:smooth val="0"/>
                <c:extLst xmlns:c15="http://schemas.microsoft.com/office/drawing/2012/chart">
                  <c:ext xmlns:c16="http://schemas.microsoft.com/office/drawing/2014/chart" uri="{C3380CC4-5D6E-409C-BE32-E72D297353CC}">
                    <c16:uniqueId val="{00000009-B5C8-4006-BAA7-619EBB8BB6D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Domestic Revenue (Tax and Non-Tax Revenue)(millions of cedis)</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Sheet1!$B$11:$V$11</c15:sqref>
                        </c15:formulaRef>
                      </c:ext>
                    </c:extLst>
                    <c:numCache>
                      <c:formatCode>General</c:formatCode>
                      <c:ptCount val="21"/>
                      <c:pt idx="0">
                        <c:v>481.1</c:v>
                      </c:pt>
                      <c:pt idx="1">
                        <c:v>690.5</c:v>
                      </c:pt>
                      <c:pt idx="2">
                        <c:v>976.7</c:v>
                      </c:pt>
                      <c:pt idx="3" formatCode="#,##0.00">
                        <c:v>1374.3</c:v>
                      </c:pt>
                      <c:pt idx="4" formatCode="#,##0.00">
                        <c:v>1899.8</c:v>
                      </c:pt>
                      <c:pt idx="5" formatCode="#,##0.00">
                        <c:v>2315.6</c:v>
                      </c:pt>
                      <c:pt idx="6" formatCode="#,##0.00">
                        <c:v>2556.9</c:v>
                      </c:pt>
                      <c:pt idx="7" formatCode="#,##0.00">
                        <c:v>3651</c:v>
                      </c:pt>
                      <c:pt idx="8" formatCode="#,##0.00">
                        <c:v>4802.3999999999996</c:v>
                      </c:pt>
                      <c:pt idx="9" formatCode="#,##0.00">
                        <c:v>5673.9</c:v>
                      </c:pt>
                      <c:pt idx="10" formatCode="#,##0.00">
                        <c:v>7298.7</c:v>
                      </c:pt>
                      <c:pt idx="11" formatCode="#,##0.00">
                        <c:v>10952.9</c:v>
                      </c:pt>
                      <c:pt idx="12" formatCode="#,##0.00">
                        <c:v>14565.4</c:v>
                      </c:pt>
                      <c:pt idx="13" formatCode="#,##0.00">
                        <c:v>17708.5</c:v>
                      </c:pt>
                      <c:pt idx="14" formatCode="#,##0.00">
                        <c:v>25127.9</c:v>
                      </c:pt>
                      <c:pt idx="15" formatCode="#,##0.00">
                        <c:v>27807.599999999999</c:v>
                      </c:pt>
                      <c:pt idx="16" formatCode="#,##0.00">
                        <c:v>31522.9</c:v>
                      </c:pt>
                      <c:pt idx="17" formatCode="#,##0.00">
                        <c:v>38592.1</c:v>
                      </c:pt>
                      <c:pt idx="18" formatCode="#,##0.00">
                        <c:v>46501.9</c:v>
                      </c:pt>
                      <c:pt idx="19" formatCode="#,##0.00">
                        <c:v>57199.9</c:v>
                      </c:pt>
                      <c:pt idx="20" formatCode="#,##0.00">
                        <c:v>53903.55</c:v>
                      </c:pt>
                    </c:numCache>
                  </c:numRef>
                </c:val>
                <c:smooth val="0"/>
                <c:extLst xmlns:c15="http://schemas.microsoft.com/office/drawing/2012/chart">
                  <c:ext xmlns:c16="http://schemas.microsoft.com/office/drawing/2014/chart" uri="{C3380CC4-5D6E-409C-BE32-E72D297353CC}">
                    <c16:uniqueId val="{0000000A-B5C8-4006-BAA7-619EBB8BB6D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Sheet1!$A$14</c15:sqref>
                        </c15:formulaRef>
                      </c:ext>
                    </c:extLst>
                    <c:strCache>
                      <c:ptCount val="1"/>
                      <c:pt idx="0">
                        <c:v>Exports (millions of US$)</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Sheet1!$B$14:$V$14</c15:sqref>
                        </c15:formulaRef>
                      </c:ext>
                    </c:extLst>
                    <c:numCache>
                      <c:formatCode>#,##0.00</c:formatCode>
                      <c:ptCount val="21"/>
                      <c:pt idx="0">
                        <c:v>2431.8000000000002</c:v>
                      </c:pt>
                      <c:pt idx="1">
                        <c:v>2404.1</c:v>
                      </c:pt>
                      <c:pt idx="2">
                        <c:v>2627.9</c:v>
                      </c:pt>
                      <c:pt idx="3">
                        <c:v>3104.8</c:v>
                      </c:pt>
                      <c:pt idx="4">
                        <c:v>3490.7</c:v>
                      </c:pt>
                      <c:pt idx="5">
                        <c:v>3911.6</c:v>
                      </c:pt>
                      <c:pt idx="6">
                        <c:v>5141.6000000000004</c:v>
                      </c:pt>
                      <c:pt idx="7">
                        <c:v>6072.1</c:v>
                      </c:pt>
                      <c:pt idx="8">
                        <c:v>7140.1</c:v>
                      </c:pt>
                      <c:pt idx="9">
                        <c:v>7609.4</c:v>
                      </c:pt>
                      <c:pt idx="10">
                        <c:v>9484.1</c:v>
                      </c:pt>
                      <c:pt idx="11">
                        <c:v>14614.4</c:v>
                      </c:pt>
                      <c:pt idx="12">
                        <c:v>16926.5</c:v>
                      </c:pt>
                      <c:pt idx="13">
                        <c:v>16344.1</c:v>
                      </c:pt>
                      <c:pt idx="14">
                        <c:v>15262.6</c:v>
                      </c:pt>
                      <c:pt idx="15">
                        <c:v>16462.900000000001</c:v>
                      </c:pt>
                      <c:pt idx="16">
                        <c:v>17391.7</c:v>
                      </c:pt>
                      <c:pt idx="17">
                        <c:v>13825</c:v>
                      </c:pt>
                      <c:pt idx="18">
                        <c:v>14942.7</c:v>
                      </c:pt>
                      <c:pt idx="19">
                        <c:v>15667.5</c:v>
                      </c:pt>
                      <c:pt idx="20">
                        <c:v>14452.8</c:v>
                      </c:pt>
                    </c:numCache>
                  </c:numRef>
                </c:val>
                <c:smooth val="0"/>
                <c:extLst xmlns:c15="http://schemas.microsoft.com/office/drawing/2012/chart">
                  <c:ext xmlns:c16="http://schemas.microsoft.com/office/drawing/2014/chart" uri="{C3380CC4-5D6E-409C-BE32-E72D297353CC}">
                    <c16:uniqueId val="{0000000B-B5C8-4006-BAA7-619EBB8BB6D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Sheet1!$A$15</c15:sqref>
                        </c15:formulaRef>
                      </c:ext>
                    </c:extLst>
                    <c:strCache>
                      <c:ptCount val="1"/>
                      <c:pt idx="0">
                        <c:v>Interest Payment on Total Public Debt (millions of cedis)</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Sheet1!$B$15:$V$15</c15:sqref>
                        </c15:formulaRef>
                      </c:ext>
                    </c:extLst>
                    <c:numCache>
                      <c:formatCode>General</c:formatCode>
                      <c:ptCount val="21"/>
                      <c:pt idx="0">
                        <c:v>203.3</c:v>
                      </c:pt>
                      <c:pt idx="1">
                        <c:v>278.7</c:v>
                      </c:pt>
                      <c:pt idx="2">
                        <c:v>253.2</c:v>
                      </c:pt>
                      <c:pt idx="3" formatCode="#,##0.00">
                        <c:v>363.4</c:v>
                      </c:pt>
                      <c:pt idx="4" formatCode="#,##0.00">
                        <c:v>347.2</c:v>
                      </c:pt>
                      <c:pt idx="5" formatCode="#,##0.00">
                        <c:v>354</c:v>
                      </c:pt>
                      <c:pt idx="6" formatCode="#,##0.00">
                        <c:v>393.4</c:v>
                      </c:pt>
                      <c:pt idx="7" formatCode="#,##0.00">
                        <c:v>440</c:v>
                      </c:pt>
                      <c:pt idx="8" formatCode="#,##0.00">
                        <c:v>679.2</c:v>
                      </c:pt>
                      <c:pt idx="9" formatCode="#,##0.00">
                        <c:v>1032.3</c:v>
                      </c:pt>
                      <c:pt idx="10" formatCode="#,##0.00">
                        <c:v>1439.4</c:v>
                      </c:pt>
                      <c:pt idx="11" formatCode="#,##0.00">
                        <c:v>1611.1</c:v>
                      </c:pt>
                      <c:pt idx="12" formatCode="#,##0.00">
                        <c:v>2436.1</c:v>
                      </c:pt>
                      <c:pt idx="13" formatCode="#,##0.00">
                        <c:v>4396.8999999999996</c:v>
                      </c:pt>
                      <c:pt idx="14" formatCode="#,##0.00">
                        <c:v>7080.9</c:v>
                      </c:pt>
                      <c:pt idx="15" formatCode="#,##0.00">
                        <c:v>9075.2999999999993</c:v>
                      </c:pt>
                      <c:pt idx="16" formatCode="#,##0.00">
                        <c:v>11528.9</c:v>
                      </c:pt>
                      <c:pt idx="17" formatCode="#,##0.00">
                        <c:v>13572.1</c:v>
                      </c:pt>
                      <c:pt idx="18" formatCode="#,##0.00">
                        <c:v>15821.8</c:v>
                      </c:pt>
                      <c:pt idx="19" formatCode="#,##0.00">
                        <c:v>19769.259999999998</c:v>
                      </c:pt>
                      <c:pt idx="20" formatCode="#,##0.00">
                        <c:v>24599.26</c:v>
                      </c:pt>
                    </c:numCache>
                  </c:numRef>
                </c:val>
                <c:smooth val="0"/>
                <c:extLst xmlns:c15="http://schemas.microsoft.com/office/drawing/2012/chart">
                  <c:ext xmlns:c16="http://schemas.microsoft.com/office/drawing/2014/chart" uri="{C3380CC4-5D6E-409C-BE32-E72D297353CC}">
                    <c16:uniqueId val="{0000000C-B5C8-4006-BAA7-619EBB8BB6D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Sheet1!$A$16</c15:sqref>
                        </c15:formulaRef>
                      </c:ext>
                    </c:extLst>
                    <c:strCache>
                      <c:ptCount val="1"/>
                      <c:pt idx="0">
                        <c:v>Interest Payment on External Public Debt (millions of cedis)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Sheet1!$B$16:$V$16</c15:sqref>
                        </c15:formulaRef>
                      </c:ext>
                    </c:extLst>
                    <c:numCache>
                      <c:formatCode>#,##0.00</c:formatCode>
                      <c:ptCount val="21"/>
                      <c:pt idx="0">
                        <c:v>58.7</c:v>
                      </c:pt>
                      <c:pt idx="1">
                        <c:v>47.8</c:v>
                      </c:pt>
                      <c:pt idx="2">
                        <c:v>51.7</c:v>
                      </c:pt>
                      <c:pt idx="3">
                        <c:v>84.6</c:v>
                      </c:pt>
                      <c:pt idx="4">
                        <c:v>92.7</c:v>
                      </c:pt>
                      <c:pt idx="5">
                        <c:v>85.1</c:v>
                      </c:pt>
                      <c:pt idx="6">
                        <c:v>90.3</c:v>
                      </c:pt>
                      <c:pt idx="7">
                        <c:v>117.8</c:v>
                      </c:pt>
                      <c:pt idx="8">
                        <c:v>197.3</c:v>
                      </c:pt>
                      <c:pt idx="9">
                        <c:v>258.8</c:v>
                      </c:pt>
                      <c:pt idx="10">
                        <c:v>315</c:v>
                      </c:pt>
                      <c:pt idx="11">
                        <c:v>303.3</c:v>
                      </c:pt>
                      <c:pt idx="12">
                        <c:v>556.4</c:v>
                      </c:pt>
                      <c:pt idx="13">
                        <c:v>608.70000000000005</c:v>
                      </c:pt>
                      <c:pt idx="14">
                        <c:v>969.9</c:v>
                      </c:pt>
                      <c:pt idx="15">
                        <c:v>1762.4</c:v>
                      </c:pt>
                      <c:pt idx="16">
                        <c:v>2304</c:v>
                      </c:pt>
                      <c:pt idx="17">
                        <c:v>2532.6999999999998</c:v>
                      </c:pt>
                      <c:pt idx="18">
                        <c:v>3327.8</c:v>
                      </c:pt>
                      <c:pt idx="19">
                        <c:v>4559.79</c:v>
                      </c:pt>
                      <c:pt idx="20">
                        <c:v>6247.19</c:v>
                      </c:pt>
                    </c:numCache>
                  </c:numRef>
                </c:val>
                <c:smooth val="0"/>
                <c:extLst xmlns:c15="http://schemas.microsoft.com/office/drawing/2012/chart">
                  <c:ext xmlns:c16="http://schemas.microsoft.com/office/drawing/2014/chart" uri="{C3380CC4-5D6E-409C-BE32-E72D297353CC}">
                    <c16:uniqueId val="{0000000D-B5C8-4006-BAA7-619EBB8BB6D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Sheet1!$A$17</c15:sqref>
                        </c15:formulaRef>
                      </c:ext>
                    </c:extLst>
                    <c:strCache>
                      <c:ptCount val="1"/>
                      <c:pt idx="0">
                        <c:v>Interest Payment on Domestic Public Debt (millions of cedis)</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Sheet1!$B$17:$V$17</c15:sqref>
                        </c15:formulaRef>
                      </c:ext>
                    </c:extLst>
                    <c:numCache>
                      <c:formatCode>General</c:formatCode>
                      <c:ptCount val="21"/>
                      <c:pt idx="0">
                        <c:v>144.6</c:v>
                      </c:pt>
                      <c:pt idx="1">
                        <c:v>230.9</c:v>
                      </c:pt>
                      <c:pt idx="2">
                        <c:v>201.5</c:v>
                      </c:pt>
                      <c:pt idx="3" formatCode="#,##0.00">
                        <c:v>278.7</c:v>
                      </c:pt>
                      <c:pt idx="4" formatCode="#,##0.00">
                        <c:v>254.5</c:v>
                      </c:pt>
                      <c:pt idx="5" formatCode="#,##0.00">
                        <c:v>268.89999999999998</c:v>
                      </c:pt>
                      <c:pt idx="6" formatCode="#,##0.00">
                        <c:v>303.10000000000002</c:v>
                      </c:pt>
                      <c:pt idx="7" formatCode="#,##0.00">
                        <c:v>322.2</c:v>
                      </c:pt>
                      <c:pt idx="8" formatCode="#,##0.00">
                        <c:v>481.9</c:v>
                      </c:pt>
                      <c:pt idx="9" formatCode="#,##0.00">
                        <c:v>773.5</c:v>
                      </c:pt>
                      <c:pt idx="10" formatCode="#,##0.00">
                        <c:v>1124.3</c:v>
                      </c:pt>
                      <c:pt idx="11" formatCode="#,##0.00">
                        <c:v>1307.9000000000001</c:v>
                      </c:pt>
                      <c:pt idx="12" formatCode="#,##0.00">
                        <c:v>1879.7</c:v>
                      </c:pt>
                      <c:pt idx="13" formatCode="#,##0.00">
                        <c:v>3788.2</c:v>
                      </c:pt>
                      <c:pt idx="14" formatCode="#,##0.00">
                        <c:v>6111</c:v>
                      </c:pt>
                      <c:pt idx="15" formatCode="#,##0.00">
                        <c:v>7312.9</c:v>
                      </c:pt>
                      <c:pt idx="16" formatCode="#,##0.00">
                        <c:v>9224.9</c:v>
                      </c:pt>
                      <c:pt idx="17" formatCode="#,##0.00">
                        <c:v>11039.5</c:v>
                      </c:pt>
                      <c:pt idx="18" formatCode="#,##0.00">
                        <c:v>12494.1</c:v>
                      </c:pt>
                      <c:pt idx="19" formatCode="#,##0.00">
                        <c:v>15209.47</c:v>
                      </c:pt>
                      <c:pt idx="20" formatCode="#,##0.00">
                        <c:v>18352.060000000001</c:v>
                      </c:pt>
                    </c:numCache>
                  </c:numRef>
                </c:val>
                <c:smooth val="0"/>
                <c:extLst xmlns:c15="http://schemas.microsoft.com/office/drawing/2012/chart">
                  <c:ext xmlns:c16="http://schemas.microsoft.com/office/drawing/2014/chart" uri="{C3380CC4-5D6E-409C-BE32-E72D297353CC}">
                    <c16:uniqueId val="{0000000E-B5C8-4006-BAA7-619EBB8BB6D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Sheet1!$A$18</c15:sqref>
                        </c15:formulaRef>
                      </c:ext>
                    </c:extLst>
                    <c:strCache>
                      <c:ptCount val="1"/>
                      <c:pt idx="0">
                        <c:v>Recurrent Expenditure (millions of cedis)</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Sheet1!$B$18:$V$18</c15:sqref>
                        </c15:formulaRef>
                      </c:ext>
                    </c:extLst>
                    <c:numCache>
                      <c:formatCode>#,##0.00</c:formatCode>
                      <c:ptCount val="21"/>
                      <c:pt idx="0">
                        <c:v>503.4</c:v>
                      </c:pt>
                      <c:pt idx="1">
                        <c:v>683.1</c:v>
                      </c:pt>
                      <c:pt idx="2" formatCode="General">
                        <c:v>926.4</c:v>
                      </c:pt>
                      <c:pt idx="3">
                        <c:v>1230.2</c:v>
                      </c:pt>
                      <c:pt idx="4">
                        <c:v>1627.8</c:v>
                      </c:pt>
                      <c:pt idx="5">
                        <c:v>1822.1</c:v>
                      </c:pt>
                      <c:pt idx="6">
                        <c:v>2569.1999999999998</c:v>
                      </c:pt>
                      <c:pt idx="7">
                        <c:v>3684.3</c:v>
                      </c:pt>
                      <c:pt idx="8">
                        <c:v>5252.3</c:v>
                      </c:pt>
                      <c:pt idx="9">
                        <c:v>5631.8</c:v>
                      </c:pt>
                      <c:pt idx="10">
                        <c:v>7642.9</c:v>
                      </c:pt>
                      <c:pt idx="11">
                        <c:v>9092</c:v>
                      </c:pt>
                      <c:pt idx="12">
                        <c:v>15213.6</c:v>
                      </c:pt>
                      <c:pt idx="13">
                        <c:v>19508.900000000001</c:v>
                      </c:pt>
                      <c:pt idx="14">
                        <c:v>23314.9</c:v>
                      </c:pt>
                      <c:pt idx="15">
                        <c:v>26338.3</c:v>
                      </c:pt>
                      <c:pt idx="16">
                        <c:v>33552</c:v>
                      </c:pt>
                      <c:pt idx="17">
                        <c:v>38500.699999999997</c:v>
                      </c:pt>
                      <c:pt idx="18">
                        <c:v>47193.599999999999</c:v>
                      </c:pt>
                      <c:pt idx="19">
                        <c:v>56920.9</c:v>
                      </c:pt>
                      <c:pt idx="20">
                        <c:v>77044.31</c:v>
                      </c:pt>
                    </c:numCache>
                  </c:numRef>
                </c:val>
                <c:smooth val="0"/>
                <c:extLst xmlns:c15="http://schemas.microsoft.com/office/drawing/2012/chart">
                  <c:ext xmlns:c16="http://schemas.microsoft.com/office/drawing/2014/chart" uri="{C3380CC4-5D6E-409C-BE32-E72D297353CC}">
                    <c16:uniqueId val="{0000000F-B5C8-4006-BAA7-619EBB8BB6D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Sheet1!$A$19</c15:sqref>
                        </c15:formulaRef>
                      </c:ext>
                    </c:extLst>
                    <c:strCache>
                      <c:ptCount val="1"/>
                      <c:pt idx="0">
                        <c:v>Capital Expenditure (millions of cedis)</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Sheet1!$B$19:$V$19</c15:sqref>
                        </c15:formulaRef>
                      </c:ext>
                    </c:extLst>
                    <c:numCache>
                      <c:formatCode>General</c:formatCode>
                      <c:ptCount val="21"/>
                      <c:pt idx="0">
                        <c:v>249.1</c:v>
                      </c:pt>
                      <c:pt idx="1">
                        <c:v>286.7</c:v>
                      </c:pt>
                      <c:pt idx="2">
                        <c:v>281.39999999999998</c:v>
                      </c:pt>
                      <c:pt idx="3" formatCode="#,##0.00">
                        <c:v>547.20000000000005</c:v>
                      </c:pt>
                      <c:pt idx="4" formatCode="#,##0.00">
                        <c:v>808.5</c:v>
                      </c:pt>
                      <c:pt idx="5" formatCode="#,##0.00">
                        <c:v>972.7</c:v>
                      </c:pt>
                      <c:pt idx="6" formatCode="#,##0.00">
                        <c:v>1145.4000000000001</c:v>
                      </c:pt>
                      <c:pt idx="7" formatCode="#,##0.00">
                        <c:v>1630.2</c:v>
                      </c:pt>
                      <c:pt idx="8" formatCode="#,##0.00">
                        <c:v>2481.1999999999998</c:v>
                      </c:pt>
                      <c:pt idx="9" formatCode="#,##0.00">
                        <c:v>2496.9</c:v>
                      </c:pt>
                      <c:pt idx="10" formatCode="#,##0.00">
                        <c:v>2394.1999999999998</c:v>
                      </c:pt>
                      <c:pt idx="11" formatCode="#,##0.00">
                        <c:v>2302.5</c:v>
                      </c:pt>
                      <c:pt idx="12" formatCode="#,##0.00">
                        <c:v>3584.2</c:v>
                      </c:pt>
                      <c:pt idx="13" formatCode="#,##0.00">
                        <c:v>4791.2</c:v>
                      </c:pt>
                      <c:pt idx="14" formatCode="#,##0.00">
                        <c:v>6095.7</c:v>
                      </c:pt>
                      <c:pt idx="15" formatCode="#,##0.00">
                        <c:v>7133.6</c:v>
                      </c:pt>
                      <c:pt idx="16" formatCode="#,##0.00">
                        <c:v>7678.1</c:v>
                      </c:pt>
                      <c:pt idx="17" formatCode="#,##0.00">
                        <c:v>6331.4</c:v>
                      </c:pt>
                      <c:pt idx="18" formatCode="#,##0.00">
                        <c:v>4738.3</c:v>
                      </c:pt>
                      <c:pt idx="19" formatCode="#,##0.00">
                        <c:v>6034.5</c:v>
                      </c:pt>
                      <c:pt idx="20" formatCode="#,##0.00">
                        <c:v>12083</c:v>
                      </c:pt>
                    </c:numCache>
                  </c:numRef>
                </c:val>
                <c:smooth val="0"/>
                <c:extLst xmlns:c15="http://schemas.microsoft.com/office/drawing/2012/chart">
                  <c:ext xmlns:c16="http://schemas.microsoft.com/office/drawing/2014/chart" uri="{C3380CC4-5D6E-409C-BE32-E72D297353CC}">
                    <c16:uniqueId val="{00000010-B5C8-4006-BAA7-619EBB8BB6D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Sheet1!$A$20</c15:sqref>
                        </c15:formulaRef>
                      </c:ext>
                    </c:extLst>
                    <c:strCache>
                      <c:ptCount val="1"/>
                      <c:pt idx="0">
                        <c:v>Total Pubic Debt-to-GDP Ratio (%)</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Sheet1!$B$20:$V$20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11-B5C8-4006-BAA7-619EBB8BB6D9}"/>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Sheet1!$A$21</c15:sqref>
                        </c15:formulaRef>
                      </c:ext>
                    </c:extLst>
                    <c:strCache>
                      <c:ptCount val="1"/>
                      <c:pt idx="0">
                        <c:v>External Public Debt-to-Total Public Debt Ratio (%)</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Sheet1!$B$21:$V$21</c15:sqref>
                        </c15:formulaRef>
                      </c:ext>
                    </c:extLst>
                    <c:numCache>
                      <c:formatCode>General</c:formatCode>
                      <c:ptCount val="21"/>
                      <c:pt idx="0">
                        <c:v>84.100048468222582</c:v>
                      </c:pt>
                      <c:pt idx="1">
                        <c:v>81.090199508797895</c:v>
                      </c:pt>
                      <c:pt idx="2">
                        <c:v>78.73190387771298</c:v>
                      </c:pt>
                      <c:pt idx="3">
                        <c:v>83.058265886795439</c:v>
                      </c:pt>
                      <c:pt idx="4">
                        <c:v>77.541335905265058</c:v>
                      </c:pt>
                      <c:pt idx="5">
                        <c:v>76.065738782406555</c:v>
                      </c:pt>
                      <c:pt idx="6">
                        <c:v>40.990867984082534</c:v>
                      </c:pt>
                      <c:pt idx="7">
                        <c:v>48.423962361990363</c:v>
                      </c:pt>
                      <c:pt idx="8">
                        <c:v>49.781455643520744</c:v>
                      </c:pt>
                      <c:pt idx="9">
                        <c:v>53.826872807319262</c:v>
                      </c:pt>
                      <c:pt idx="10">
                        <c:v>52.394970056067912</c:v>
                      </c:pt>
                      <c:pt idx="11">
                        <c:v>49.856091955221075</c:v>
                      </c:pt>
                      <c:pt idx="12">
                        <c:v>47.79742652779678</c:v>
                      </c:pt>
                      <c:pt idx="13">
                        <c:v>48.656087831368744</c:v>
                      </c:pt>
                      <c:pt idx="14">
                        <c:v>55.96322650763976</c:v>
                      </c:pt>
                      <c:pt idx="15">
                        <c:v>59.772346897152737</c:v>
                      </c:pt>
                      <c:pt idx="16">
                        <c:v>57.196133412555298</c:v>
                      </c:pt>
                      <c:pt idx="17">
                        <c:v>53.182798848896439</c:v>
                      </c:pt>
                      <c:pt idx="18">
                        <c:v>49.788873873246303</c:v>
                      </c:pt>
                      <c:pt idx="19">
                        <c:v>51.691138388659986</c:v>
                      </c:pt>
                      <c:pt idx="20">
                        <c:v>48.598535548382017</c:v>
                      </c:pt>
                    </c:numCache>
                  </c:numRef>
                </c:val>
                <c:smooth val="0"/>
                <c:extLst xmlns:c15="http://schemas.microsoft.com/office/drawing/2012/chart">
                  <c:ext xmlns:c16="http://schemas.microsoft.com/office/drawing/2014/chart" uri="{C3380CC4-5D6E-409C-BE32-E72D297353CC}">
                    <c16:uniqueId val="{00000012-B5C8-4006-BAA7-619EBB8BB6D9}"/>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Sheet1!$A$22</c15:sqref>
                        </c15:formulaRef>
                      </c:ext>
                    </c:extLst>
                    <c:strCache>
                      <c:ptCount val="1"/>
                      <c:pt idx="0">
                        <c:v>Domestic Public Debt-to-Total Public Debt Rato (%) </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Sheet1!$B$22:$V$22</c15:sqref>
                        </c15:formulaRef>
                      </c:ext>
                    </c:extLst>
                    <c:numCache>
                      <c:formatCode>General</c:formatCode>
                      <c:ptCount val="21"/>
                      <c:pt idx="0">
                        <c:v>15.900091209652297</c:v>
                      </c:pt>
                      <c:pt idx="1">
                        <c:v>18.909800491202098</c:v>
                      </c:pt>
                      <c:pt idx="2">
                        <c:v>21.268096122287027</c:v>
                      </c:pt>
                      <c:pt idx="3">
                        <c:v>16.941734113204557</c:v>
                      </c:pt>
                      <c:pt idx="4">
                        <c:v>22.458664094734957</c:v>
                      </c:pt>
                      <c:pt idx="5">
                        <c:v>23.934261217593452</c:v>
                      </c:pt>
                      <c:pt idx="6">
                        <c:v>59.008943688098995</c:v>
                      </c:pt>
                      <c:pt idx="7">
                        <c:v>51.576037638009645</c:v>
                      </c:pt>
                      <c:pt idx="8">
                        <c:v>50.243428427811935</c:v>
                      </c:pt>
                      <c:pt idx="9">
                        <c:v>46.17269725527963</c:v>
                      </c:pt>
                      <c:pt idx="10">
                        <c:v>47.605029943932095</c:v>
                      </c:pt>
                      <c:pt idx="11">
                        <c:v>50.143908044778918</c:v>
                      </c:pt>
                      <c:pt idx="12">
                        <c:v>52.202573472203227</c:v>
                      </c:pt>
                      <c:pt idx="13">
                        <c:v>51.34391216863127</c:v>
                      </c:pt>
                      <c:pt idx="14">
                        <c:v>44.036854178450199</c:v>
                      </c:pt>
                      <c:pt idx="15">
                        <c:v>40.227615228836669</c:v>
                      </c:pt>
                      <c:pt idx="16">
                        <c:v>42.803866587444702</c:v>
                      </c:pt>
                      <c:pt idx="17">
                        <c:v>46.817201151103554</c:v>
                      </c:pt>
                      <c:pt idx="18">
                        <c:v>50.21112612675369</c:v>
                      </c:pt>
                      <c:pt idx="19">
                        <c:v>48.308886986853196</c:v>
                      </c:pt>
                      <c:pt idx="20">
                        <c:v>51.401464451617983</c:v>
                      </c:pt>
                    </c:numCache>
                  </c:numRef>
                </c:val>
                <c:smooth val="0"/>
                <c:extLst xmlns:c15="http://schemas.microsoft.com/office/drawing/2012/chart">
                  <c:ext xmlns:c16="http://schemas.microsoft.com/office/drawing/2014/chart" uri="{C3380CC4-5D6E-409C-BE32-E72D297353CC}">
                    <c16:uniqueId val="{00000013-B5C8-4006-BAA7-619EBB8BB6D9}"/>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Sheet1!$A$23</c15:sqref>
                        </c15:formulaRef>
                      </c:ext>
                    </c:extLst>
                    <c:strCache>
                      <c:ptCount val="1"/>
                      <c:pt idx="0">
                        <c:v>Interest Payment on Total Public Debt-to-Domestic Revenue Ratio (%)</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Sheet1!$B$23:$V$23</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14-B5C8-4006-BAA7-619EBB8BB6D9}"/>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Sheet1!$A$24</c15:sqref>
                        </c15:formulaRef>
                      </c:ext>
                    </c:extLst>
                    <c:strCache>
                      <c:ptCount val="1"/>
                      <c:pt idx="0">
                        <c:v>Total Public Debt-to-Exports Ratio (%)</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Sheet1!$B$24:$V$24</c15:sqref>
                        </c15:formulaRef>
                      </c:ext>
                    </c:extLst>
                    <c:numCache>
                      <c:formatCode>General</c:formatCode>
                      <c:ptCount val="21"/>
                      <c:pt idx="0">
                        <c:v>294.40455629574797</c:v>
                      </c:pt>
                      <c:pt idx="1">
                        <c:v>309.08656045921549</c:v>
                      </c:pt>
                      <c:pt idx="2">
                        <c:v>296.34232657254842</c:v>
                      </c:pt>
                      <c:pt idx="3">
                        <c:v>292.72996650347847</c:v>
                      </c:pt>
                      <c:pt idx="4">
                        <c:v>238.21611711118115</c:v>
                      </c:pt>
                      <c:pt idx="5">
                        <c:v>213.34364454443192</c:v>
                      </c:pt>
                      <c:pt idx="6">
                        <c:v>103.27310564804731</c:v>
                      </c:pt>
                      <c:pt idx="7">
                        <c:v>121.95583076695047</c:v>
                      </c:pt>
                      <c:pt idx="8">
                        <c:v>112.56523017884903</c:v>
                      </c:pt>
                      <c:pt idx="9">
                        <c:v>122.26561883985599</c:v>
                      </c:pt>
                      <c:pt idx="10">
                        <c:v>125.86655560358915</c:v>
                      </c:pt>
                      <c:pt idx="11">
                        <c:v>105.03393912853076</c:v>
                      </c:pt>
                      <c:pt idx="12">
                        <c:v>113.14081469884501</c:v>
                      </c:pt>
                      <c:pt idx="13">
                        <c:v>149.66513910218364</c:v>
                      </c:pt>
                      <c:pt idx="14">
                        <c:v>162.40627416036583</c:v>
                      </c:pt>
                      <c:pt idx="15">
                        <c:v>160.3807956070923</c:v>
                      </c:pt>
                      <c:pt idx="16">
                        <c:v>165.48066031497783</c:v>
                      </c:pt>
                      <c:pt idx="17">
                        <c:v>233.58039783001811</c:v>
                      </c:pt>
                      <c:pt idx="18">
                        <c:v>240.17413185033493</c:v>
                      </c:pt>
                      <c:pt idx="19">
                        <c:v>251.52749321844584</c:v>
                      </c:pt>
                      <c:pt idx="20">
                        <c:v>351.51666113140709</c:v>
                      </c:pt>
                    </c:numCache>
                  </c:numRef>
                </c:val>
                <c:smooth val="0"/>
                <c:extLst xmlns:c15="http://schemas.microsoft.com/office/drawing/2012/chart">
                  <c:ext xmlns:c16="http://schemas.microsoft.com/office/drawing/2014/chart" uri="{C3380CC4-5D6E-409C-BE32-E72D297353CC}">
                    <c16:uniqueId val="{00000015-B5C8-4006-BAA7-619EBB8BB6D9}"/>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Sheet1!$A$25</c15:sqref>
                        </c15:formulaRef>
                      </c:ext>
                    </c:extLst>
                    <c:strCache>
                      <c:ptCount val="1"/>
                      <c:pt idx="0">
                        <c:v>Total Public External Debt-to-Exports Ratio (%)</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Sheet1!$B$25:$V$25</c15:sqref>
                        </c15:formulaRef>
                      </c:ext>
                    </c:extLst>
                    <c:numCache>
                      <c:formatCode>General</c:formatCode>
                      <c:ptCount val="21"/>
                      <c:pt idx="0">
                        <c:v>247.59437453737968</c:v>
                      </c:pt>
                      <c:pt idx="1">
                        <c:v>250.63890853125906</c:v>
                      </c:pt>
                      <c:pt idx="2">
                        <c:v>233.31595570607709</c:v>
                      </c:pt>
                      <c:pt idx="3">
                        <c:v>243.13643390878639</c:v>
                      </c:pt>
                      <c:pt idx="4">
                        <c:v>184.71595954966054</c:v>
                      </c:pt>
                      <c:pt idx="5">
                        <c:v>162.28141936803354</c:v>
                      </c:pt>
                      <c:pt idx="6">
                        <c:v>42.332542399253157</c:v>
                      </c:pt>
                      <c:pt idx="7">
                        <c:v>59.055845588840761</c:v>
                      </c:pt>
                      <c:pt idx="8">
                        <c:v>56.03661013151077</c:v>
                      </c:pt>
                      <c:pt idx="9">
                        <c:v>65.811759140011034</c:v>
                      </c:pt>
                      <c:pt idx="10">
                        <c:v>65.947744119104598</c:v>
                      </c:pt>
                      <c:pt idx="11">
                        <c:v>52.365817276111237</c:v>
                      </c:pt>
                      <c:pt idx="12">
                        <c:v>54.078397778631135</c:v>
                      </c:pt>
                      <c:pt idx="13">
                        <c:v>72.821201534498684</c:v>
                      </c:pt>
                      <c:pt idx="14">
                        <c:v>90.887791070983965</c:v>
                      </c:pt>
                      <c:pt idx="15">
                        <c:v>95.863365506684715</c:v>
                      </c:pt>
                      <c:pt idx="16">
                        <c:v>94.648539245732167</c:v>
                      </c:pt>
                      <c:pt idx="17">
                        <c:v>124.22459312839058</c:v>
                      </c:pt>
                      <c:pt idx="18">
                        <c:v>119.57999558312753</c:v>
                      </c:pt>
                      <c:pt idx="19">
                        <c:v>130.01742460507418</c:v>
                      </c:pt>
                      <c:pt idx="20">
                        <c:v>170.83194951843242</c:v>
                      </c:pt>
                    </c:numCache>
                  </c:numRef>
                </c:val>
                <c:smooth val="0"/>
                <c:extLst xmlns:c15="http://schemas.microsoft.com/office/drawing/2012/chart">
                  <c:ext xmlns:c16="http://schemas.microsoft.com/office/drawing/2014/chart" uri="{C3380CC4-5D6E-409C-BE32-E72D297353CC}">
                    <c16:uniqueId val="{00000016-B5C8-4006-BAA7-619EBB8BB6D9}"/>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Sheet1!$A$26</c15:sqref>
                        </c15:formulaRef>
                      </c:ext>
                    </c:extLst>
                    <c:strCache>
                      <c:ptCount val="1"/>
                      <c:pt idx="0">
                        <c:v>Recurrent Expenditure-to-GDP Ratio (%)</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Sheet1!$B$26:$V$26</c15:sqref>
                        </c15:formulaRef>
                      </c:ext>
                    </c:extLst>
                    <c:numCache>
                      <c:formatCode>General</c:formatCode>
                      <c:ptCount val="21"/>
                      <c:pt idx="0">
                        <c:v>18.539387912937794</c:v>
                      </c:pt>
                      <c:pt idx="1">
                        <c:v>17.969695375388014</c:v>
                      </c:pt>
                      <c:pt idx="2">
                        <c:v>19.395360522569298</c:v>
                      </c:pt>
                      <c:pt idx="3">
                        <c:v>18.850173148233278</c:v>
                      </c:pt>
                      <c:pt idx="4">
                        <c:v>20.397473810836551</c:v>
                      </c:pt>
                      <c:pt idx="5">
                        <c:v>18.781050939001009</c:v>
                      </c:pt>
                      <c:pt idx="6">
                        <c:v>13.735364875701684</c:v>
                      </c:pt>
                      <c:pt idx="7">
                        <c:v>15.912153407618554</c:v>
                      </c:pt>
                      <c:pt idx="8">
                        <c:v>17.403823851022235</c:v>
                      </c:pt>
                      <c:pt idx="9">
                        <c:v>15.388272583201267</c:v>
                      </c:pt>
                      <c:pt idx="10">
                        <c:v>16.599843621041657</c:v>
                      </c:pt>
                      <c:pt idx="11">
                        <c:v>15.199946502607997</c:v>
                      </c:pt>
                      <c:pt idx="12">
                        <c:v>20.199960167297352</c:v>
                      </c:pt>
                      <c:pt idx="13">
                        <c:v>15.77751718560453</c:v>
                      </c:pt>
                      <c:pt idx="14">
                        <c:v>15.000016084152284</c:v>
                      </c:pt>
                      <c:pt idx="15">
                        <c:v>14.600025499032698</c:v>
                      </c:pt>
                      <c:pt idx="16">
                        <c:v>15.599994420602853</c:v>
                      </c:pt>
                      <c:pt idx="17">
                        <c:v>14.999996103967952</c:v>
                      </c:pt>
                      <c:pt idx="18">
                        <c:v>15.700004091869458</c:v>
                      </c:pt>
                      <c:pt idx="19">
                        <c:v>16.287312578688336</c:v>
                      </c:pt>
                      <c:pt idx="20">
                        <c:v>20.100001304444241</c:v>
                      </c:pt>
                    </c:numCache>
                  </c:numRef>
                </c:val>
                <c:smooth val="0"/>
                <c:extLst xmlns:c15="http://schemas.microsoft.com/office/drawing/2012/chart">
                  <c:ext xmlns:c16="http://schemas.microsoft.com/office/drawing/2014/chart" uri="{C3380CC4-5D6E-409C-BE32-E72D297353CC}">
                    <c16:uniqueId val="{00000017-B5C8-4006-BAA7-619EBB8BB6D9}"/>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Sheet1!$A$27</c15:sqref>
                        </c15:formulaRef>
                      </c:ext>
                    </c:extLst>
                    <c:strCache>
                      <c:ptCount val="1"/>
                      <c:pt idx="0">
                        <c:v>Capital Expenditure-to-GDP Ratio (%)</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Sheet1!$B$27:$V$27</c15:sqref>
                        </c15:formulaRef>
                      </c:ext>
                    </c:extLst>
                    <c:numCache>
                      <c:formatCode>General</c:formatCode>
                      <c:ptCount val="21"/>
                      <c:pt idx="0">
                        <c:v>9.1739402644275021</c:v>
                      </c:pt>
                      <c:pt idx="1">
                        <c:v>7.5419582259167672</c:v>
                      </c:pt>
                      <c:pt idx="2">
                        <c:v>5.8914663763503894</c:v>
                      </c:pt>
                      <c:pt idx="3">
                        <c:v>8.3846648892157774</c:v>
                      </c:pt>
                      <c:pt idx="4">
                        <c:v>10.131071124254424</c:v>
                      </c:pt>
                      <c:pt idx="5">
                        <c:v>10.025974561421593</c:v>
                      </c:pt>
                      <c:pt idx="6">
                        <c:v>6.1234963913392146</c:v>
                      </c:pt>
                      <c:pt idx="7">
                        <c:v>7.0406841150557149</c:v>
                      </c:pt>
                      <c:pt idx="8">
                        <c:v>8.2216110540442013</c:v>
                      </c:pt>
                      <c:pt idx="9">
                        <c:v>6.8225039619651344</c:v>
                      </c:pt>
                      <c:pt idx="10">
                        <c:v>5.200034750879631</c:v>
                      </c:pt>
                      <c:pt idx="11">
                        <c:v>3.8493045339039722</c:v>
                      </c:pt>
                      <c:pt idx="12">
                        <c:v>4.7589457611365598</c:v>
                      </c:pt>
                      <c:pt idx="13">
                        <c:v>3.8748079255964414</c:v>
                      </c:pt>
                      <c:pt idx="14">
                        <c:v>3.9217666832869571</c:v>
                      </c:pt>
                      <c:pt idx="15">
                        <c:v>3.9543456449315131</c:v>
                      </c:pt>
                      <c:pt idx="16">
                        <c:v>3.5699307689804116</c:v>
                      </c:pt>
                      <c:pt idx="17">
                        <c:v>2.4667337303649726</c:v>
                      </c:pt>
                      <c:pt idx="18">
                        <c:v>1.5763012228036228</c:v>
                      </c:pt>
                      <c:pt idx="19">
                        <c:v>1.7267082522605015</c:v>
                      </c:pt>
                      <c:pt idx="20">
                        <c:v>3.1523199540835627</c:v>
                      </c:pt>
                    </c:numCache>
                  </c:numRef>
                </c:val>
                <c:smooth val="0"/>
                <c:extLst xmlns:c15="http://schemas.microsoft.com/office/drawing/2012/chart">
                  <c:ext xmlns:c16="http://schemas.microsoft.com/office/drawing/2014/chart" uri="{C3380CC4-5D6E-409C-BE32-E72D297353CC}">
                    <c16:uniqueId val="{00000018-B5C8-4006-BAA7-619EBB8BB6D9}"/>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Sheet1!$A$28</c15:sqref>
                        </c15:formulaRef>
                      </c:ext>
                    </c:extLst>
                    <c:strCache>
                      <c:ptCount val="1"/>
                      <c:pt idx="0">
                        <c:v>Amortization (millions of cedis)</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Sheet1!$B$28:$V$28</c15:sqref>
                        </c15:formulaRef>
                      </c:ext>
                    </c:extLst>
                    <c:numCache>
                      <c:formatCode>General</c:formatCode>
                      <c:ptCount val="21"/>
                      <c:pt idx="0">
                        <c:v>186.75</c:v>
                      </c:pt>
                      <c:pt idx="1">
                        <c:v>139.02000000000001</c:v>
                      </c:pt>
                      <c:pt idx="2">
                        <c:v>116.03</c:v>
                      </c:pt>
                      <c:pt idx="3">
                        <c:v>255.93</c:v>
                      </c:pt>
                      <c:pt idx="4">
                        <c:v>192.01</c:v>
                      </c:pt>
                      <c:pt idx="5">
                        <c:v>209.83</c:v>
                      </c:pt>
                      <c:pt idx="6">
                        <c:v>235.13</c:v>
                      </c:pt>
                      <c:pt idx="7">
                        <c:v>321.22000000000003</c:v>
                      </c:pt>
                      <c:pt idx="8">
                        <c:v>497.41</c:v>
                      </c:pt>
                      <c:pt idx="9">
                        <c:v>457.71</c:v>
                      </c:pt>
                      <c:pt idx="10">
                        <c:v>502.31</c:v>
                      </c:pt>
                      <c:pt idx="11">
                        <c:v>584.28</c:v>
                      </c:pt>
                      <c:pt idx="12">
                        <c:v>623.6</c:v>
                      </c:pt>
                      <c:pt idx="13">
                        <c:v>821.41</c:v>
                      </c:pt>
                      <c:pt idx="14" formatCode="#,##0.00">
                        <c:v>1330.94</c:v>
                      </c:pt>
                      <c:pt idx="15" formatCode="#,##0.00">
                        <c:v>2734.09</c:v>
                      </c:pt>
                      <c:pt idx="16" formatCode="#,##0.00">
                        <c:v>4603.74</c:v>
                      </c:pt>
                      <c:pt idx="17" formatCode="#,##0.00">
                        <c:v>4912.71</c:v>
                      </c:pt>
                      <c:pt idx="18" formatCode="#,##0.00">
                        <c:v>5268.57</c:v>
                      </c:pt>
                      <c:pt idx="19" formatCode="#,##0.00">
                        <c:v>11242.69</c:v>
                      </c:pt>
                      <c:pt idx="20" formatCode="#,##0.00">
                        <c:v>14066.89</c:v>
                      </c:pt>
                    </c:numCache>
                  </c:numRef>
                </c:val>
                <c:smooth val="0"/>
                <c:extLst xmlns:c15="http://schemas.microsoft.com/office/drawing/2012/chart">
                  <c:ext xmlns:c16="http://schemas.microsoft.com/office/drawing/2014/chart" uri="{C3380CC4-5D6E-409C-BE32-E72D297353CC}">
                    <c16:uniqueId val="{00000019-B5C8-4006-BAA7-619EBB8BB6D9}"/>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Sheet1!$A$29</c15:sqref>
                        </c15:formulaRef>
                      </c:ext>
                    </c:extLst>
                    <c:strCache>
                      <c:ptCount val="1"/>
                      <c:pt idx="0">
                        <c:v>Debt Service (millions of cedis)</c:v>
                      </c:pt>
                    </c:strCache>
                  </c:strRef>
                </c:tx>
                <c:spPr>
                  <a:ln w="28575" cap="rnd">
                    <a:solidFill>
                      <a:schemeClr val="accent2">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Sheet1!$B$29:$V$29</c15:sqref>
                        </c15:formulaRef>
                      </c:ext>
                    </c:extLst>
                    <c:numCache>
                      <c:formatCode>General</c:formatCode>
                      <c:ptCount val="21"/>
                      <c:pt idx="0">
                        <c:v>390.05</c:v>
                      </c:pt>
                      <c:pt idx="1">
                        <c:v>417.72</c:v>
                      </c:pt>
                      <c:pt idx="2">
                        <c:v>369.23</c:v>
                      </c:pt>
                      <c:pt idx="3">
                        <c:v>619.32999999999993</c:v>
                      </c:pt>
                      <c:pt idx="4">
                        <c:v>539.21</c:v>
                      </c:pt>
                      <c:pt idx="5">
                        <c:v>563.83000000000004</c:v>
                      </c:pt>
                      <c:pt idx="6">
                        <c:v>628.53</c:v>
                      </c:pt>
                      <c:pt idx="7">
                        <c:v>761.22</c:v>
                      </c:pt>
                      <c:pt idx="8">
                        <c:v>1176.6100000000001</c:v>
                      </c:pt>
                      <c:pt idx="9">
                        <c:v>1490.01</c:v>
                      </c:pt>
                      <c:pt idx="10">
                        <c:v>1941.71</c:v>
                      </c:pt>
                      <c:pt idx="11">
                        <c:v>2195.38</c:v>
                      </c:pt>
                      <c:pt idx="12">
                        <c:v>3059.7</c:v>
                      </c:pt>
                      <c:pt idx="13">
                        <c:v>5218.3099999999995</c:v>
                      </c:pt>
                      <c:pt idx="14">
                        <c:v>8411.84</c:v>
                      </c:pt>
                      <c:pt idx="15">
                        <c:v>11809.39</c:v>
                      </c:pt>
                      <c:pt idx="16">
                        <c:v>16132.64</c:v>
                      </c:pt>
                      <c:pt idx="17">
                        <c:v>18484.810000000001</c:v>
                      </c:pt>
                      <c:pt idx="18">
                        <c:v>21090.37</c:v>
                      </c:pt>
                      <c:pt idx="19">
                        <c:v>31011.949999999997</c:v>
                      </c:pt>
                      <c:pt idx="20">
                        <c:v>38666.149999999994</c:v>
                      </c:pt>
                    </c:numCache>
                  </c:numRef>
                </c:val>
                <c:smooth val="0"/>
                <c:extLst xmlns:c15="http://schemas.microsoft.com/office/drawing/2012/chart">
                  <c:ext xmlns:c16="http://schemas.microsoft.com/office/drawing/2014/chart" uri="{C3380CC4-5D6E-409C-BE32-E72D297353CC}">
                    <c16:uniqueId val="{0000001A-B5C8-4006-BAA7-619EBB8BB6D9}"/>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Sheet1!$A$30</c15:sqref>
                        </c15:formulaRef>
                      </c:ext>
                    </c:extLst>
                    <c:strCache>
                      <c:ptCount val="1"/>
                      <c:pt idx="0">
                        <c:v>Debt Service-to-Domestic Revenue Ratio (%)</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Sheet1!$B$30:$V$30</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1B-B5C8-4006-BAA7-619EBB8BB6D9}"/>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Sheet1!$A$31</c15:sqref>
                        </c15:formulaRef>
                      </c:ext>
                    </c:extLst>
                    <c:strCache>
                      <c:ptCount val="1"/>
                      <c:pt idx="0">
                        <c:v>Nominal GDP (millions of US$)(revised)</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Sheet1!$B$31:$V$31</c15:sqref>
                        </c15:formulaRef>
                      </c:ext>
                    </c:extLst>
                    <c:numCache>
                      <c:formatCode>General</c:formatCode>
                      <c:ptCount val="21"/>
                      <c:pt idx="0">
                        <c:v>3941.5009435331694</c:v>
                      </c:pt>
                      <c:pt idx="1">
                        <c:v>5239.6967608545829</c:v>
                      </c:pt>
                      <c:pt idx="2">
                        <c:v>5687.5446534889252</c:v>
                      </c:pt>
                      <c:pt idx="3">
                        <c:v>7393.4519089158257</c:v>
                      </c:pt>
                      <c:pt idx="4">
                        <c:v>8820.0707338638367</c:v>
                      </c:pt>
                      <c:pt idx="5">
                        <c:v>10623.959702146298</c:v>
                      </c:pt>
                      <c:pt idx="6">
                        <c:v>20254.466702761234</c:v>
                      </c:pt>
                      <c:pt idx="7">
                        <c:v>23847.976104645175</c:v>
                      </c:pt>
                      <c:pt idx="8">
                        <c:v>24997.100969104613</c:v>
                      </c:pt>
                      <c:pt idx="9">
                        <c:v>25610.916724982504</c:v>
                      </c:pt>
                      <c:pt idx="10">
                        <c:v>31568.04936578677</c:v>
                      </c:pt>
                      <c:pt idx="11">
                        <c:v>38690.815006468307</c:v>
                      </c:pt>
                      <c:pt idx="12">
                        <c:v>40065.432492818385</c:v>
                      </c:pt>
                      <c:pt idx="13">
                        <c:v>56981.566820276501</c:v>
                      </c:pt>
                      <c:pt idx="14">
                        <c:v>48419.831157907851</c:v>
                      </c:pt>
                      <c:pt idx="15">
                        <c:v>47519.690224692466</c:v>
                      </c:pt>
                      <c:pt idx="16">
                        <c:v>51414.467393383056</c:v>
                      </c:pt>
                      <c:pt idx="17">
                        <c:v>58117.78824381849</c:v>
                      </c:pt>
                      <c:pt idx="18">
                        <c:v>62333.298772395479</c:v>
                      </c:pt>
                      <c:pt idx="19">
                        <c:v>63076.201133451243</c:v>
                      </c:pt>
                      <c:pt idx="20">
                        <c:v>66777.874564459926</c:v>
                      </c:pt>
                    </c:numCache>
                  </c:numRef>
                </c:val>
                <c:smooth val="0"/>
                <c:extLst xmlns:c15="http://schemas.microsoft.com/office/drawing/2012/chart">
                  <c:ext xmlns:c16="http://schemas.microsoft.com/office/drawing/2014/chart" uri="{C3380CC4-5D6E-409C-BE32-E72D297353CC}">
                    <c16:uniqueId val="{0000001C-B5C8-4006-BAA7-619EBB8BB6D9}"/>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Sheet1!$A$32</c15:sqref>
                        </c15:formulaRef>
                      </c:ext>
                    </c:extLst>
                    <c:strCache>
                      <c:ptCount val="1"/>
                      <c:pt idx="0">
                        <c:v>Total External Debt-to-GDP Ratio (%)</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Sheet1!$B$32:$V$32</c15:sqref>
                        </c15:formulaRef>
                      </c:ext>
                    </c:extLst>
                    <c:numCache>
                      <c:formatCode>General</c:formatCode>
                      <c:ptCount val="21"/>
                      <c:pt idx="0">
                        <c:v>152.7590652966523</c:v>
                      </c:pt>
                      <c:pt idx="1">
                        <c:v>114.99921226390278</c:v>
                      </c:pt>
                      <c:pt idx="2">
                        <c:v>107.80240637300061</c:v>
                      </c:pt>
                      <c:pt idx="3">
                        <c:v>102.10251034292543</c:v>
                      </c:pt>
                      <c:pt idx="4">
                        <c:v>73.104629141396444</c:v>
                      </c:pt>
                      <c:pt idx="5">
                        <c:v>59.749850130903546</c:v>
                      </c:pt>
                      <c:pt idx="6">
                        <c:v>10.746123469660519</c:v>
                      </c:pt>
                      <c:pt idx="7">
                        <c:v>15.036621909821196</c:v>
                      </c:pt>
                      <c:pt idx="8">
                        <c:v>16.006136091321782</c:v>
                      </c:pt>
                      <c:pt idx="9">
                        <c:v>19.553692879392319</c:v>
                      </c:pt>
                      <c:pt idx="10">
                        <c:v>19.812912503800877</c:v>
                      </c:pt>
                      <c:pt idx="11">
                        <c:v>19.779759094556638</c:v>
                      </c:pt>
                      <c:pt idx="12">
                        <c:v>22.84657728739295</c:v>
                      </c:pt>
                      <c:pt idx="13">
                        <c:v>20.887403881924786</c:v>
                      </c:pt>
                      <c:pt idx="14">
                        <c:v>28.649087921766686</c:v>
                      </c:pt>
                      <c:pt idx="15">
                        <c:v>33.211264478738798</c:v>
                      </c:pt>
                      <c:pt idx="16">
                        <c:v>32.016260859134171</c:v>
                      </c:pt>
                      <c:pt idx="17">
                        <c:v>29.550419103959381</c:v>
                      </c:pt>
                      <c:pt idx="18">
                        <c:v>28.666026589167327</c:v>
                      </c:pt>
                      <c:pt idx="19">
                        <c:v>32.29503304566785</c:v>
                      </c:pt>
                      <c:pt idx="20">
                        <c:v>36.973324115260695</c:v>
                      </c:pt>
                    </c:numCache>
                  </c:numRef>
                </c:val>
                <c:smooth val="0"/>
                <c:extLst xmlns:c15="http://schemas.microsoft.com/office/drawing/2012/chart">
                  <c:ext xmlns:c16="http://schemas.microsoft.com/office/drawing/2014/chart" uri="{C3380CC4-5D6E-409C-BE32-E72D297353CC}">
                    <c16:uniqueId val="{0000001D-B5C8-4006-BAA7-619EBB8BB6D9}"/>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Sheet1!$A$33</c15:sqref>
                        </c15:formulaRef>
                      </c:ext>
                    </c:extLst>
                    <c:strCache>
                      <c:ptCount val="1"/>
                      <c:pt idx="0">
                        <c:v>Exports (millions of cedis)</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Sheet1!$B$33:$V$33</c15:sqref>
                        </c15:formulaRef>
                      </c:ext>
                    </c:extLst>
                    <c:numCache>
                      <c:formatCode>General</c:formatCode>
                      <c:ptCount val="21"/>
                      <c:pt idx="0">
                        <c:v>1675.26702</c:v>
                      </c:pt>
                      <c:pt idx="1">
                        <c:v>1744.17455</c:v>
                      </c:pt>
                      <c:pt idx="2">
                        <c:v>2206.9104200000002</c:v>
                      </c:pt>
                      <c:pt idx="3">
                        <c:v>2740.6069600000001</c:v>
                      </c:pt>
                      <c:pt idx="4">
                        <c:v>3158.3853600000002</c:v>
                      </c:pt>
                      <c:pt idx="5">
                        <c:v>3572.07312</c:v>
                      </c:pt>
                      <c:pt idx="6">
                        <c:v>4748.2676000000001</c:v>
                      </c:pt>
                      <c:pt idx="7">
                        <c:v>5895.4018900000001</c:v>
                      </c:pt>
                      <c:pt idx="8">
                        <c:v>8620.2427299999999</c:v>
                      </c:pt>
                      <c:pt idx="9">
                        <c:v>10873.8326</c:v>
                      </c:pt>
                      <c:pt idx="10">
                        <c:v>13832.55985</c:v>
                      </c:pt>
                      <c:pt idx="11">
                        <c:v>22593.862400000002</c:v>
                      </c:pt>
                      <c:pt idx="12">
                        <c:v>31818.434699999998</c:v>
                      </c:pt>
                      <c:pt idx="13">
                        <c:v>35466.697</c:v>
                      </c:pt>
                      <c:pt idx="14">
                        <c:v>48994.472260000002</c:v>
                      </c:pt>
                      <c:pt idx="15">
                        <c:v>62498.107270000008</c:v>
                      </c:pt>
                      <c:pt idx="16">
                        <c:v>72752.959440000006</c:v>
                      </c:pt>
                      <c:pt idx="17">
                        <c:v>61056.73</c:v>
                      </c:pt>
                      <c:pt idx="18">
                        <c:v>72059.676480000009</c:v>
                      </c:pt>
                      <c:pt idx="19">
                        <c:v>86807.3505</c:v>
                      </c:pt>
                      <c:pt idx="20">
                        <c:v>82959.072</c:v>
                      </c:pt>
                    </c:numCache>
                  </c:numRef>
                </c:val>
                <c:smooth val="0"/>
                <c:extLst xmlns:c15="http://schemas.microsoft.com/office/drawing/2012/chart">
                  <c:ext xmlns:c16="http://schemas.microsoft.com/office/drawing/2014/chart" uri="{C3380CC4-5D6E-409C-BE32-E72D297353CC}">
                    <c16:uniqueId val="{0000001E-B5C8-4006-BAA7-619EBB8BB6D9}"/>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Sheet1!$A$34</c15:sqref>
                        </c15:formulaRef>
                      </c:ext>
                    </c:extLst>
                    <c:strCache>
                      <c:ptCount val="1"/>
                      <c:pt idx="0">
                        <c:v>Debt Service-to-Exports Ratio (%)</c:v>
                      </c:pt>
                    </c:strCache>
                  </c:strRef>
                </c:tx>
                <c:spPr>
                  <a:ln w="28575" cap="rnd">
                    <a:solidFill>
                      <a:schemeClr val="accent1">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Sheet1!$B$34:$V$34</c15:sqref>
                        </c15:formulaRef>
                      </c:ext>
                    </c:extLst>
                    <c:numCache>
                      <c:formatCode>General</c:formatCode>
                      <c:ptCount val="21"/>
                      <c:pt idx="0">
                        <c:v>23.282855529502395</c:v>
                      </c:pt>
                      <c:pt idx="1">
                        <c:v>23.949437858728075</c:v>
                      </c:pt>
                      <c:pt idx="2">
                        <c:v>16.730629238680201</c:v>
                      </c:pt>
                      <c:pt idx="3">
                        <c:v>22.598278740414493</c:v>
                      </c:pt>
                      <c:pt idx="4">
                        <c:v>17.072330907714186</c:v>
                      </c:pt>
                      <c:pt idx="5">
                        <c:v>15.784391334072131</c:v>
                      </c:pt>
                      <c:pt idx="6">
                        <c:v>13.237038283183534</c:v>
                      </c:pt>
                      <c:pt idx="7">
                        <c:v>12.912096820595211</c:v>
                      </c:pt>
                      <c:pt idx="8">
                        <c:v>13.649383629363301</c:v>
                      </c:pt>
                      <c:pt idx="9">
                        <c:v>13.702712326102942</c:v>
                      </c:pt>
                      <c:pt idx="10">
                        <c:v>14.037242716141222</c:v>
                      </c:pt>
                      <c:pt idx="11">
                        <c:v>9.7167096140233191</c:v>
                      </c:pt>
                      <c:pt idx="12">
                        <c:v>9.6161235737972994</c:v>
                      </c:pt>
                      <c:pt idx="13">
                        <c:v>14.713267491472351</c:v>
                      </c:pt>
                      <c:pt idx="14">
                        <c:v>17.16895725575063</c:v>
                      </c:pt>
                      <c:pt idx="15">
                        <c:v>18.895596228189582</c:v>
                      </c:pt>
                      <c:pt idx="16">
                        <c:v>22.174548120347911</c:v>
                      </c:pt>
                      <c:pt idx="17">
                        <c:v>30.274811638291144</c:v>
                      </c:pt>
                      <c:pt idx="18">
                        <c:v>29.267922130976508</c:v>
                      </c:pt>
                      <c:pt idx="19">
                        <c:v>35.725027686451504</c:v>
                      </c:pt>
                      <c:pt idx="20">
                        <c:v>46.608706037598871</c:v>
                      </c:pt>
                    </c:numCache>
                  </c:numRef>
                </c:val>
                <c:smooth val="0"/>
                <c:extLst xmlns:c15="http://schemas.microsoft.com/office/drawing/2012/chart">
                  <c:ext xmlns:c16="http://schemas.microsoft.com/office/drawing/2014/chart" uri="{C3380CC4-5D6E-409C-BE32-E72D297353CC}">
                    <c16:uniqueId val="{0000001F-B5C8-4006-BAA7-619EBB8BB6D9}"/>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Sheet1!$A$35</c15:sqref>
                        </c15:formulaRef>
                      </c:ext>
                    </c:extLst>
                    <c:strCache>
                      <c:ptCount val="1"/>
                      <c:pt idx="0">
                        <c:v>Total Public Debt-to-Domestic Revenue Ratio (%)</c:v>
                      </c:pt>
                    </c:strCache>
                  </c:strRef>
                </c:tx>
                <c:spPr>
                  <a:ln w="28575" cap="rnd">
                    <a:solidFill>
                      <a:schemeClr val="accent2">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Sheet1!$B$35:$V$35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0-B5C8-4006-BAA7-619EBB8BB6D9}"/>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Sheet1!$A$36</c15:sqref>
                        </c15:formulaRef>
                      </c:ext>
                    </c:extLst>
                    <c:strCache>
                      <c:ptCount val="1"/>
                      <c:pt idx="0">
                        <c:v>Total Public Domestic Debt-to-Domestic Revenue Ratio (%)</c:v>
                      </c:pt>
                    </c:strCache>
                  </c:strRef>
                </c:tx>
                <c:spPr>
                  <a:ln w="28575" cap="rnd">
                    <a:solidFill>
                      <a:schemeClr val="accent3">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Sheet1!$B$36:$V$36</c15:sqref>
                        </c15:formulaRef>
                      </c:ext>
                    </c:extLst>
                    <c:numCache>
                      <c:formatCode>General</c:formatCode>
                      <c:ptCount val="21"/>
                      <c:pt idx="0">
                        <c:v>163.00195926002908</c:v>
                      </c:pt>
                      <c:pt idx="1">
                        <c:v>147.6363606082549</c:v>
                      </c:pt>
                      <c:pt idx="2">
                        <c:v>142.41174833623424</c:v>
                      </c:pt>
                      <c:pt idx="3">
                        <c:v>98.898625191006346</c:v>
                      </c:pt>
                      <c:pt idx="4">
                        <c:v>88.943106853352987</c:v>
                      </c:pt>
                      <c:pt idx="5">
                        <c:v>78.769218345137332</c:v>
                      </c:pt>
                      <c:pt idx="6">
                        <c:v>113.16875063553522</c:v>
                      </c:pt>
                      <c:pt idx="7">
                        <c:v>101.56688345658722</c:v>
                      </c:pt>
                      <c:pt idx="8">
                        <c:v>101.51838372480428</c:v>
                      </c:pt>
                      <c:pt idx="9">
                        <c:v>108.19085708243009</c:v>
                      </c:pt>
                      <c:pt idx="10">
                        <c:v>113.55865373285654</c:v>
                      </c:pt>
                      <c:pt idx="11">
                        <c:v>108.64486099571803</c:v>
                      </c:pt>
                      <c:pt idx="12">
                        <c:v>129.02314086808465</c:v>
                      </c:pt>
                      <c:pt idx="13">
                        <c:v>153.90352937854703</c:v>
                      </c:pt>
                      <c:pt idx="14">
                        <c:v>139.4472580677255</c:v>
                      </c:pt>
                      <c:pt idx="15">
                        <c:v>145.00400864871474</c:v>
                      </c:pt>
                      <c:pt idx="16">
                        <c:v>163.47628013920038</c:v>
                      </c:pt>
                      <c:pt idx="17">
                        <c:v>173.01229634044276</c:v>
                      </c:pt>
                      <c:pt idx="18">
                        <c:v>186.87353516307934</c:v>
                      </c:pt>
                      <c:pt idx="19">
                        <c:v>184.40543875076702</c:v>
                      </c:pt>
                      <c:pt idx="20">
                        <c:v>278.07882783230417</c:v>
                      </c:pt>
                    </c:numCache>
                  </c:numRef>
                </c:val>
                <c:smooth val="0"/>
                <c:extLst xmlns:c15="http://schemas.microsoft.com/office/drawing/2012/chart">
                  <c:ext xmlns:c16="http://schemas.microsoft.com/office/drawing/2014/chart" uri="{C3380CC4-5D6E-409C-BE32-E72D297353CC}">
                    <c16:uniqueId val="{00000021-B5C8-4006-BAA7-619EBB8BB6D9}"/>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Sheet1!$A$37</c15:sqref>
                        </c15:formulaRef>
                      </c:ext>
                    </c:extLst>
                    <c:strCache>
                      <c:ptCount val="1"/>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Sheet1!$B$37:$V$37</c15:sqref>
                        </c15:formulaRef>
                      </c:ext>
                    </c:extLst>
                    <c:numCache>
                      <c:formatCode>General</c:formatCode>
                      <c:ptCount val="21"/>
                    </c:numCache>
                  </c:numRef>
                </c:val>
                <c:smooth val="0"/>
                <c:extLst xmlns:c15="http://schemas.microsoft.com/office/drawing/2012/chart">
                  <c:ext xmlns:c16="http://schemas.microsoft.com/office/drawing/2014/chart" uri="{C3380CC4-5D6E-409C-BE32-E72D297353CC}">
                    <c16:uniqueId val="{00000022-B5C8-4006-BAA7-619EBB8BB6D9}"/>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Sheet1!$A$38</c15:sqref>
                        </c15:formulaRef>
                      </c:ext>
                    </c:extLst>
                    <c:strCache>
                      <c:ptCount val="1"/>
                      <c:pt idx="0">
                        <c:v>Total Pubic Debt-to-GDP Ratio (%) </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Sheet1!$B$38:$V$38</c15:sqref>
                        </c15:formulaRef>
                      </c:ext>
                    </c:extLst>
                    <c:numCache>
                      <c:formatCode>General</c:formatCode>
                      <c:ptCount val="21"/>
                      <c:pt idx="0">
                        <c:v>181.63968758516552</c:v>
                      </c:pt>
                      <c:pt idx="1">
                        <c:v>141.81641303204083</c:v>
                      </c:pt>
                      <c:pt idx="2">
                        <c:v>136.92340850850013</c:v>
                      </c:pt>
                      <c:pt idx="3">
                        <c:v>122.92877686862187</c:v>
                      </c:pt>
                      <c:pt idx="4">
                        <c:v>94.278268858703825</c:v>
                      </c:pt>
                      <c:pt idx="5">
                        <c:v>78.550279123461635</c:v>
                      </c:pt>
                      <c:pt idx="6">
                        <c:v>26.215896364608394</c:v>
                      </c:pt>
                      <c:pt idx="7">
                        <c:v>31.052027088192101</c:v>
                      </c:pt>
                      <c:pt idx="8">
                        <c:v>32.152808479406211</c:v>
                      </c:pt>
                      <c:pt idx="9">
                        <c:v>36.327008907590582</c:v>
                      </c:pt>
                      <c:pt idx="10">
                        <c:v>37.814531590721515</c:v>
                      </c:pt>
                      <c:pt idx="11">
                        <c:v>39.673705496857025</c:v>
                      </c:pt>
                      <c:pt idx="12">
                        <c:v>47.79876019916351</c:v>
                      </c:pt>
                      <c:pt idx="13">
                        <c:v>42.928654589567323</c:v>
                      </c:pt>
                      <c:pt idx="14">
                        <c:v>51.192702261110121</c:v>
                      </c:pt>
                      <c:pt idx="15">
                        <c:v>55.562925337169276</c:v>
                      </c:pt>
                      <c:pt idx="16">
                        <c:v>55.97626788545498</c:v>
                      </c:pt>
                      <c:pt idx="17">
                        <c:v>55.563866031042032</c:v>
                      </c:pt>
                      <c:pt idx="18">
                        <c:v>57.575165612594446</c:v>
                      </c:pt>
                      <c:pt idx="19">
                        <c:v>62.476923612796163</c:v>
                      </c:pt>
                      <c:pt idx="20">
                        <c:v>76.079091063252505</c:v>
                      </c:pt>
                    </c:numCache>
                  </c:numRef>
                </c:val>
                <c:smooth val="0"/>
                <c:extLst xmlns:c15="http://schemas.microsoft.com/office/drawing/2012/chart">
                  <c:ext xmlns:c16="http://schemas.microsoft.com/office/drawing/2014/chart" uri="{C3380CC4-5D6E-409C-BE32-E72D297353CC}">
                    <c16:uniqueId val="{00000023-B5C8-4006-BAA7-619EBB8BB6D9}"/>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Sheet1!$A$39</c15:sqref>
                        </c15:formulaRef>
                      </c:ext>
                    </c:extLst>
                    <c:strCache>
                      <c:ptCount val="1"/>
                      <c:pt idx="0">
                        <c:v>Interest Payment on Total Public Debt (millions of US$)</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Sheet1!$B$39:$V$39</c15:sqref>
                        </c15:formulaRef>
                      </c:ext>
                    </c:extLst>
                    <c:numCache>
                      <c:formatCode>General</c:formatCode>
                      <c:ptCount val="21"/>
                      <c:pt idx="0">
                        <c:v>295.10814341704167</c:v>
                      </c:pt>
                      <c:pt idx="1">
                        <c:v>384.14886285320466</c:v>
                      </c:pt>
                      <c:pt idx="2">
                        <c:v>301.50035722791142</c:v>
                      </c:pt>
                      <c:pt idx="3">
                        <c:v>411.69140138212299</c:v>
                      </c:pt>
                      <c:pt idx="4">
                        <c:v>383.73121131741817</c:v>
                      </c:pt>
                      <c:pt idx="5">
                        <c:v>387.64783180026279</c:v>
                      </c:pt>
                      <c:pt idx="6">
                        <c:v>425.98808879263669</c:v>
                      </c:pt>
                      <c:pt idx="7">
                        <c:v>453.18776393037388</c:v>
                      </c:pt>
                      <c:pt idx="8">
                        <c:v>562.57765261326927</c:v>
                      </c:pt>
                      <c:pt idx="9">
                        <c:v>722.39328201539536</c:v>
                      </c:pt>
                      <c:pt idx="10">
                        <c:v>986.90435378813868</c:v>
                      </c:pt>
                      <c:pt idx="11">
                        <c:v>1042.1086675291074</c:v>
                      </c:pt>
                      <c:pt idx="12">
                        <c:v>1295.9357378444515</c:v>
                      </c:pt>
                      <c:pt idx="13">
                        <c:v>2026.221198156682</c:v>
                      </c:pt>
                      <c:pt idx="14">
                        <c:v>2205.8191333603313</c:v>
                      </c:pt>
                      <c:pt idx="15">
                        <c:v>2390.5644970102467</c:v>
                      </c:pt>
                      <c:pt idx="16">
                        <c:v>2756.0001912411549</c:v>
                      </c:pt>
                      <c:pt idx="17">
                        <c:v>3073.1138483832983</c:v>
                      </c:pt>
                      <c:pt idx="18">
                        <c:v>3280.8974784339748</c:v>
                      </c:pt>
                      <c:pt idx="19">
                        <c:v>3568.0720499584877</c:v>
                      </c:pt>
                      <c:pt idx="20">
                        <c:v>4285.585365853658</c:v>
                      </c:pt>
                    </c:numCache>
                  </c:numRef>
                </c:val>
                <c:smooth val="0"/>
                <c:extLst xmlns:c15="http://schemas.microsoft.com/office/drawing/2012/chart">
                  <c:ext xmlns:c16="http://schemas.microsoft.com/office/drawing/2014/chart" uri="{C3380CC4-5D6E-409C-BE32-E72D297353CC}">
                    <c16:uniqueId val="{00000024-B5C8-4006-BAA7-619EBB8BB6D9}"/>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Sheet1!$A$40</c15:sqref>
                        </c15:formulaRef>
                      </c:ext>
                    </c:extLst>
                    <c:strCache>
                      <c:ptCount val="1"/>
                      <c:pt idx="0">
                        <c:v>Debt Service (millions of US$)</c:v>
                      </c:pt>
                    </c:strCache>
                  </c:strRef>
                </c:tx>
                <c:spPr>
                  <a:ln w="28575" cap="rnd">
                    <a:solidFill>
                      <a:schemeClr val="accent1">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Sheet1!$B$40:$V$40</c15:sqref>
                        </c15:formulaRef>
                      </c:ext>
                    </c:extLst>
                    <c:numCache>
                      <c:formatCode>General</c:formatCode>
                      <c:ptCount val="21"/>
                      <c:pt idx="0">
                        <c:v>566.1924807664393</c:v>
                      </c:pt>
                      <c:pt idx="1">
                        <c:v>575.7684355616816</c:v>
                      </c:pt>
                      <c:pt idx="2">
                        <c:v>439.66420576327698</c:v>
                      </c:pt>
                      <c:pt idx="3">
                        <c:v>701.63135833238914</c:v>
                      </c:pt>
                      <c:pt idx="4">
                        <c:v>595.94385499557916</c:v>
                      </c:pt>
                      <c:pt idx="5">
                        <c:v>617.42225142356551</c:v>
                      </c:pt>
                      <c:pt idx="6">
                        <c:v>680.59556036816457</c:v>
                      </c:pt>
                      <c:pt idx="7">
                        <c:v>784.03543104336188</c:v>
                      </c:pt>
                      <c:pt idx="8">
                        <c:v>974.57964052016905</c:v>
                      </c:pt>
                      <c:pt idx="9">
                        <c:v>1042.6941917424772</c:v>
                      </c:pt>
                      <c:pt idx="10">
                        <c:v>1331.3061364415496</c:v>
                      </c:pt>
                      <c:pt idx="11">
                        <c:v>1420.038809831824</c:v>
                      </c:pt>
                      <c:pt idx="12">
                        <c:v>1627.6731567187999</c:v>
                      </c:pt>
                      <c:pt idx="13">
                        <c:v>2404.7511520737326</c:v>
                      </c:pt>
                      <c:pt idx="14">
                        <c:v>2620.4292701161958</c:v>
                      </c:pt>
                      <c:pt idx="15">
                        <c:v>3110.763111450623</c:v>
                      </c:pt>
                      <c:pt idx="16">
                        <c:v>3856.5308854465479</c:v>
                      </c:pt>
                      <c:pt idx="17">
                        <c:v>4185.492708993751</c:v>
                      </c:pt>
                      <c:pt idx="18">
                        <c:v>4373.417800265428</c:v>
                      </c:pt>
                      <c:pt idx="19">
                        <c:v>5597.2187127747884</c:v>
                      </c:pt>
                      <c:pt idx="20">
                        <c:v>6736.2630662020892</c:v>
                      </c:pt>
                    </c:numCache>
                  </c:numRef>
                </c:val>
                <c:smooth val="0"/>
                <c:extLst xmlns:c15="http://schemas.microsoft.com/office/drawing/2012/chart">
                  <c:ext xmlns:c16="http://schemas.microsoft.com/office/drawing/2014/chart" uri="{C3380CC4-5D6E-409C-BE32-E72D297353CC}">
                    <c16:uniqueId val="{00000025-B5C8-4006-BAA7-619EBB8BB6D9}"/>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Sheet1!$A$41</c15:sqref>
                        </c15:formulaRef>
                      </c:ext>
                    </c:extLst>
                    <c:strCache>
                      <c:ptCount val="1"/>
                      <c:pt idx="0">
                        <c:v>Domestic Revenue (millions 0f US$)</c:v>
                      </c:pt>
                    </c:strCache>
                  </c:strRef>
                </c:tx>
                <c:spPr>
                  <a:ln w="28575" cap="rnd">
                    <a:solidFill>
                      <a:schemeClr val="accent2">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Sheet1!$B$41:$V$41</c15:sqref>
                        </c15:formulaRef>
                      </c:ext>
                    </c:extLst>
                    <c:numCache>
                      <c:formatCode>General</c:formatCode>
                      <c:ptCount val="21"/>
                      <c:pt idx="0">
                        <c:v>698.359703875744</c:v>
                      </c:pt>
                      <c:pt idx="1">
                        <c:v>951.75740868366643</c:v>
                      </c:pt>
                      <c:pt idx="2">
                        <c:v>1163.0150035722793</c:v>
                      </c:pt>
                      <c:pt idx="3">
                        <c:v>1556.9276084740002</c:v>
                      </c:pt>
                      <c:pt idx="4">
                        <c:v>2099.6905393457114</c:v>
                      </c:pt>
                      <c:pt idx="5">
                        <c:v>2535.6986421375382</c:v>
                      </c:pt>
                      <c:pt idx="6">
                        <c:v>2768.7060097455333</c:v>
                      </c:pt>
                      <c:pt idx="7">
                        <c:v>3760.4284684313525</c:v>
                      </c:pt>
                      <c:pt idx="8">
                        <c:v>3977.8017062867552</c:v>
                      </c:pt>
                      <c:pt idx="9">
                        <c:v>3970.5388383484951</c:v>
                      </c:pt>
                      <c:pt idx="10">
                        <c:v>5004.2509427494006</c:v>
                      </c:pt>
                      <c:pt idx="11">
                        <c:v>7084.6701164294955</c:v>
                      </c:pt>
                      <c:pt idx="12">
                        <c:v>7748.3774869666986</c:v>
                      </c:pt>
                      <c:pt idx="13">
                        <c:v>8160.5990783410143</c:v>
                      </c:pt>
                      <c:pt idx="14">
                        <c:v>7827.7623750038938</c:v>
                      </c:pt>
                      <c:pt idx="15">
                        <c:v>7324.9216342227955</c:v>
                      </c:pt>
                      <c:pt idx="16">
                        <c:v>7535.5947599923502</c:v>
                      </c:pt>
                      <c:pt idx="17">
                        <c:v>8738.3615614527662</c:v>
                      </c:pt>
                      <c:pt idx="18">
                        <c:v>9642.8956536164569</c:v>
                      </c:pt>
                      <c:pt idx="19">
                        <c:v>10323.773598527236</c:v>
                      </c:pt>
                      <c:pt idx="20">
                        <c:v>9390.8623693379795</c:v>
                      </c:pt>
                    </c:numCache>
                  </c:numRef>
                </c:val>
                <c:smooth val="0"/>
                <c:extLst xmlns:c15="http://schemas.microsoft.com/office/drawing/2012/chart">
                  <c:ext xmlns:c16="http://schemas.microsoft.com/office/drawing/2014/chart" uri="{C3380CC4-5D6E-409C-BE32-E72D297353CC}">
                    <c16:uniqueId val="{00000026-B5C8-4006-BAA7-619EBB8BB6D9}"/>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Sheet1!$A$42</c15:sqref>
                        </c15:formulaRef>
                      </c:ext>
                    </c:extLst>
                    <c:strCache>
                      <c:ptCount val="1"/>
                      <c:pt idx="0">
                        <c:v>Interest Payment on Total Public Debt-to-Domestic Revenue Ratio (%)</c:v>
                      </c:pt>
                    </c:strCache>
                  </c:strRef>
                </c:tx>
                <c:spPr>
                  <a:ln w="28575" cap="rnd">
                    <a:solidFill>
                      <a:schemeClr val="accent3">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Sheet1!$B$42:$V$42</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12.051492741714597</c:v>
                      </c:pt>
                      <c:pt idx="8">
                        <c:v>14.142928535732135</c:v>
                      </c:pt>
                      <c:pt idx="9">
                        <c:v>18.193834928356161</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45.635695608174217</c:v>
                      </c:pt>
                    </c:numCache>
                  </c:numRef>
                </c:val>
                <c:smooth val="0"/>
                <c:extLst xmlns:c15="http://schemas.microsoft.com/office/drawing/2012/chart">
                  <c:ext xmlns:c16="http://schemas.microsoft.com/office/drawing/2014/chart" uri="{C3380CC4-5D6E-409C-BE32-E72D297353CC}">
                    <c16:uniqueId val="{00000027-B5C8-4006-BAA7-619EBB8BB6D9}"/>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Sheet1!$A$43</c15:sqref>
                        </c15:formulaRef>
                      </c:ext>
                    </c:extLst>
                    <c:strCache>
                      <c:ptCount val="1"/>
                      <c:pt idx="0">
                        <c:v>Debt Service-to-Domestic Revenue Ratio (%)</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Sheet1!$B$43:$V$43</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26.260773013271294</c:v>
                      </c:pt>
                      <c:pt idx="10">
                        <c:v>26.603504733719703</c:v>
                      </c:pt>
                      <c:pt idx="11">
                        <c:v>20.043824010079522</c:v>
                      </c:pt>
                      <c:pt idx="12">
                        <c:v>21.006632155656558</c:v>
                      </c:pt>
                      <c:pt idx="13">
                        <c:v>29.467826185165315</c:v>
                      </c:pt>
                      <c:pt idx="14">
                        <c:v>33.476096291373338</c:v>
                      </c:pt>
                      <c:pt idx="15">
                        <c:v>42.468210129604863</c:v>
                      </c:pt>
                      <c:pt idx="16">
                        <c:v>51.177524910461912</c:v>
                      </c:pt>
                      <c:pt idx="17">
                        <c:v>47.897911748777609</c:v>
                      </c:pt>
                      <c:pt idx="18">
                        <c:v>45.353781243347044</c:v>
                      </c:pt>
                      <c:pt idx="19">
                        <c:v>54.216790588794716</c:v>
                      </c:pt>
                      <c:pt idx="20">
                        <c:v>71.732102987651075</c:v>
                      </c:pt>
                    </c:numCache>
                  </c:numRef>
                </c:val>
                <c:smooth val="0"/>
                <c:extLst xmlns:c15="http://schemas.microsoft.com/office/drawing/2012/chart">
                  <c:ext xmlns:c16="http://schemas.microsoft.com/office/drawing/2014/chart" uri="{C3380CC4-5D6E-409C-BE32-E72D297353CC}">
                    <c16:uniqueId val="{00000028-B5C8-4006-BAA7-619EBB8BB6D9}"/>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Sheet1!$A$44</c15:sqref>
                        </c15:formulaRef>
                      </c:ext>
                    </c:extLst>
                    <c:strCache>
                      <c:ptCount val="1"/>
                      <c:pt idx="0">
                        <c:v>Total Public Debt-to-Tax Revenue Ratio (%)</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Sheet1!$B$44:$V$44</c15:sqref>
                        </c15:formulaRef>
                      </c:ext>
                    </c:extLst>
                    <c:numCache>
                      <c:formatCode>General</c:formatCode>
                      <c:ptCount val="21"/>
                      <c:pt idx="0">
                        <c:v>1117.1908480757468</c:v>
                      </c:pt>
                      <c:pt idx="1">
                        <c:v>822.17616669208485</c:v>
                      </c:pt>
                      <c:pt idx="2">
                        <c:v>765.13713764258546</c:v>
                      </c:pt>
                      <c:pt idx="3">
                        <c:v>628.62521340531737</c:v>
                      </c:pt>
                      <c:pt idx="4">
                        <c:v>432.32429670575937</c:v>
                      </c:pt>
                      <c:pt idx="5">
                        <c:v>378.29877437961966</c:v>
                      </c:pt>
                      <c:pt idx="6">
                        <c:v>210.79234560312256</c:v>
                      </c:pt>
                      <c:pt idx="7">
                        <c:v>217.03967059704286</c:v>
                      </c:pt>
                      <c:pt idx="8">
                        <c:v>225.6892409726826</c:v>
                      </c:pt>
                      <c:pt idx="9">
                        <c:v>285.45084454635827</c:v>
                      </c:pt>
                      <c:pt idx="10">
                        <c:v>290.17127439542668</c:v>
                      </c:pt>
                      <c:pt idx="11">
                        <c:v>262.15510297867075</c:v>
                      </c:pt>
                      <c:pt idx="12">
                        <c:v>311.02272427556886</c:v>
                      </c:pt>
                      <c:pt idx="13">
                        <c:v>399.586883207217</c:v>
                      </c:pt>
                      <c:pt idx="14">
                        <c:v>445.63553779188618</c:v>
                      </c:pt>
                      <c:pt idx="15">
                        <c:v>467.18303775125634</c:v>
                      </c:pt>
                      <c:pt idx="16">
                        <c:v>495.77749195029213</c:v>
                      </c:pt>
                      <c:pt idx="17">
                        <c:v>468.76023966447764</c:v>
                      </c:pt>
                      <c:pt idx="18">
                        <c:v>458.04541053954335</c:v>
                      </c:pt>
                      <c:pt idx="19">
                        <c:v>510.45328919966522</c:v>
                      </c:pt>
                      <c:pt idx="20">
                        <c:v>656.01829918208887</c:v>
                      </c:pt>
                    </c:numCache>
                  </c:numRef>
                </c:val>
                <c:smooth val="0"/>
                <c:extLst xmlns:c15="http://schemas.microsoft.com/office/drawing/2012/chart">
                  <c:ext xmlns:c16="http://schemas.microsoft.com/office/drawing/2014/chart" uri="{C3380CC4-5D6E-409C-BE32-E72D297353CC}">
                    <c16:uniqueId val="{00000029-B5C8-4006-BAA7-619EBB8BB6D9}"/>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Sheet1!$A$45</c15:sqref>
                        </c15:formulaRef>
                      </c:ext>
                    </c:extLst>
                    <c:strCache>
                      <c:ptCount val="1"/>
                      <c:pt idx="0">
                        <c:v>Total Public Debt-to-Domestic Revenue Ratio (%)</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Sheet1!$B$45:$V$45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A-B5C8-4006-BAA7-619EBB8BB6D9}"/>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Sheet1!$A$46</c15:sqref>
                        </c15:formulaRef>
                      </c:ext>
                    </c:extLst>
                    <c:strCache>
                      <c:ptCount val="1"/>
                      <c:pt idx="0">
                        <c:v>Interest Payment on Total Public Debt-to-Tax Revenue Ratio (%)</c:v>
                      </c:pt>
                    </c:strCache>
                  </c:strRef>
                </c:tx>
                <c:spPr>
                  <a:ln w="28575" cap="rnd">
                    <a:solidFill>
                      <a:schemeClr val="accent1">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Sheet1!$B$46:$V$46</c15:sqref>
                        </c15:formulaRef>
                      </c:ext>
                    </c:extLst>
                    <c:numCache>
                      <c:formatCode>General</c:formatCode>
                      <c:ptCount val="21"/>
                      <c:pt idx="0">
                        <c:v>46.050694271411416</c:v>
                      </c:pt>
                      <c:pt idx="1">
                        <c:v>42.504193991154487</c:v>
                      </c:pt>
                      <c:pt idx="2">
                        <c:v>29.622696694940036</c:v>
                      </c:pt>
                      <c:pt idx="3">
                        <c:v>28.474937510284352</c:v>
                      </c:pt>
                      <c:pt idx="4">
                        <c:v>19.950468594675659</c:v>
                      </c:pt>
                      <c:pt idx="5">
                        <c:v>17.572685890721722</c:v>
                      </c:pt>
                      <c:pt idx="6">
                        <c:v>16.910901814461528</c:v>
                      </c:pt>
                      <c:pt idx="7">
                        <c:v>13.282377304039656</c:v>
                      </c:pt>
                      <c:pt idx="8">
                        <c:v>15.797369430973731</c:v>
                      </c:pt>
                      <c:pt idx="9">
                        <c:v>22.164108443745935</c:v>
                      </c:pt>
                      <c:pt idx="10">
                        <c:v>23.989600173330444</c:v>
                      </c:pt>
                      <c:pt idx="11">
                        <c:v>17.797568810785254</c:v>
                      </c:pt>
                      <c:pt idx="12">
                        <c:v>21.04694762669984</c:v>
                      </c:pt>
                      <c:pt idx="13">
                        <c:v>33.099117437165191</c:v>
                      </c:pt>
                      <c:pt idx="14">
                        <c:v>39.656866094440794</c:v>
                      </c:pt>
                      <c:pt idx="15">
                        <c:v>42.298876075614373</c:v>
                      </c:pt>
                      <c:pt idx="16">
                        <c:v>47.47628944603926</c:v>
                      </c:pt>
                      <c:pt idx="17">
                        <c:v>44.609554236430213</c:v>
                      </c:pt>
                      <c:pt idx="18">
                        <c:v>41.874138859173335</c:v>
                      </c:pt>
                      <c:pt idx="19">
                        <c:v>46.217287829693319</c:v>
                      </c:pt>
                      <c:pt idx="20">
                        <c:v>55.338603706538201</c:v>
                      </c:pt>
                    </c:numCache>
                  </c:numRef>
                </c:val>
                <c:smooth val="0"/>
                <c:extLst xmlns:c15="http://schemas.microsoft.com/office/drawing/2012/chart">
                  <c:ext xmlns:c16="http://schemas.microsoft.com/office/drawing/2014/chart" uri="{C3380CC4-5D6E-409C-BE32-E72D297353CC}">
                    <c16:uniqueId val="{0000002B-B5C8-4006-BAA7-619EBB8BB6D9}"/>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Sheet1!$A$48</c15:sqref>
                        </c15:formulaRef>
                      </c:ext>
                    </c:extLst>
                    <c:strCache>
                      <c:ptCount val="1"/>
                      <c:pt idx="0">
                        <c:v>Debt Service-to-Tax Revenue Ratio (%)</c:v>
                      </c:pt>
                    </c:strCache>
                  </c:strRef>
                </c:tx>
                <c:spPr>
                  <a:ln w="28575" cap="rnd">
                    <a:solidFill>
                      <a:schemeClr val="accent3">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Sheet1!$B$48:$V$48</c15:sqref>
                        </c15:formulaRef>
                      </c:ext>
                    </c:extLst>
                    <c:numCache>
                      <c:formatCode>General</c:formatCode>
                      <c:ptCount val="21"/>
                      <c:pt idx="0">
                        <c:v>88.352549437107839</c:v>
                      </c:pt>
                      <c:pt idx="1">
                        <c:v>63.705963092877838</c:v>
                      </c:pt>
                      <c:pt idx="2">
                        <c:v>43.197426147996495</c:v>
                      </c:pt>
                      <c:pt idx="3">
                        <c:v>48.528847133308773</c:v>
                      </c:pt>
                      <c:pt idx="4">
                        <c:v>30.983560400158595</c:v>
                      </c:pt>
                      <c:pt idx="5">
                        <c:v>27.988721711202341</c:v>
                      </c:pt>
                      <c:pt idx="6">
                        <c:v>27.01832515872777</c:v>
                      </c:pt>
                      <c:pt idx="7">
                        <c:v>22.979116480411513</c:v>
                      </c:pt>
                      <c:pt idx="8">
                        <c:v>27.366523625114848</c:v>
                      </c:pt>
                      <c:pt idx="9">
                        <c:v>31.991420345118556</c:v>
                      </c:pt>
                      <c:pt idx="10">
                        <c:v>32.361293978433693</c:v>
                      </c:pt>
                      <c:pt idx="11">
                        <c:v>24.252018258222165</c:v>
                      </c:pt>
                      <c:pt idx="12">
                        <c:v>26.434606811466484</c:v>
                      </c:pt>
                      <c:pt idx="13">
                        <c:v>39.282552596950921</c:v>
                      </c:pt>
                      <c:pt idx="14">
                        <c:v>47.110849254736102</c:v>
                      </c:pt>
                      <c:pt idx="15">
                        <c:v>55.042139007922565</c:v>
                      </c:pt>
                      <c:pt idx="16">
                        <c:v>66.434602275043659</c:v>
                      </c:pt>
                      <c:pt idx="17">
                        <c:v>60.756930338349079</c:v>
                      </c:pt>
                      <c:pt idx="18">
                        <c:v>55.817990492317151</c:v>
                      </c:pt>
                      <c:pt idx="19">
                        <c:v>72.500853310142006</c:v>
                      </c:pt>
                      <c:pt idx="20">
                        <c:v>86.983541444237005</c:v>
                      </c:pt>
                    </c:numCache>
                  </c:numRef>
                </c:val>
                <c:smooth val="0"/>
                <c:extLst xmlns:c15="http://schemas.microsoft.com/office/drawing/2012/chart">
                  <c:ext xmlns:c16="http://schemas.microsoft.com/office/drawing/2014/chart" uri="{C3380CC4-5D6E-409C-BE32-E72D297353CC}">
                    <c16:uniqueId val="{0000002C-B5C8-4006-BAA7-619EBB8BB6D9}"/>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Sheet1!$A$49</c15:sqref>
                        </c15:formulaRef>
                      </c:ext>
                    </c:extLst>
                    <c:strCache>
                      <c:ptCount val="1"/>
                      <c:pt idx="0">
                        <c:v>Debt Service-to-Domestic Revenue Ratio (%)</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Sheet1!$B$49:$V$49</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2D-B5C8-4006-BAA7-619EBB8BB6D9}"/>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Sheet1!$A$50</c15:sqref>
                        </c15:formulaRef>
                      </c:ext>
                    </c:extLst>
                    <c:strCache>
                      <c:ptCount val="1"/>
                      <c:pt idx="0">
                        <c:v>Total Public Debt-to-GDP Ratio (%)</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Sheet1!$B$50:$V$50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2E-B5C8-4006-BAA7-619EBB8BB6D9}"/>
                  </c:ext>
                </c:extLst>
              </c15:ser>
            </c15:filteredLineSeries>
          </c:ext>
        </c:extLst>
      </c:lineChart>
      <c:catAx>
        <c:axId val="652781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652773880"/>
        <c:crosses val="autoZero"/>
        <c:auto val="1"/>
        <c:lblAlgn val="ctr"/>
        <c:lblOffset val="100"/>
        <c:noMultiLvlLbl val="0"/>
      </c:catAx>
      <c:valAx>
        <c:axId val="652773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Ratio in %</a:t>
                </a:r>
              </a:p>
            </c:rich>
          </c:tx>
          <c:layout>
            <c:manualLayout>
              <c:xMode val="edge"/>
              <c:yMode val="edge"/>
              <c:x val="1.2529305722905634E-2"/>
              <c:y val="0.394656605424321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652781096"/>
        <c:crosses val="autoZero"/>
        <c:crossBetween val="between"/>
      </c:valAx>
      <c:spPr>
        <a:noFill/>
        <a:ln>
          <a:noFill/>
        </a:ln>
        <a:effectLst/>
      </c:spPr>
    </c:plotArea>
    <c:legend>
      <c:legendPos val="b"/>
      <c:layout>
        <c:manualLayout>
          <c:xMode val="edge"/>
          <c:yMode val="edge"/>
          <c:x val="0.21466239796948461"/>
          <c:y val="0.89409667541557303"/>
          <c:w val="0.6014443194600676"/>
          <c:h val="7.812554680664916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75000"/>
        </a:schemeClr>
      </a:solidFill>
    </a:ln>
    <a:effectLst/>
  </c:spPr>
  <c:txPr>
    <a:bodyPr/>
    <a:lstStyle/>
    <a:p>
      <a:pPr>
        <a:defRPr/>
      </a:pPr>
      <a:endParaRPr lang="en-G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Ghana’s Debt Service-to-Tax Revenue Ratio (%)</a:t>
            </a:r>
          </a:p>
          <a:p>
            <a:pPr>
              <a:defRPr/>
            </a:pPr>
            <a:r>
              <a:rPr lang="en-US"/>
              <a:t>2000 - 2020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lineChart>
        <c:grouping val="standard"/>
        <c:varyColors val="0"/>
        <c:ser>
          <c:idx val="44"/>
          <c:order val="44"/>
          <c:tx>
            <c:strRef>
              <c:f>Sheet1!$A$48</c:f>
              <c:strCache>
                <c:ptCount val="1"/>
                <c:pt idx="0">
                  <c:v>Debt Service-to-Tax Revenue Ratio (%)</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Sheet1!$B$48:$V$48</c:f>
              <c:numCache>
                <c:formatCode>General</c:formatCode>
                <c:ptCount val="21"/>
                <c:pt idx="0">
                  <c:v>88.352549437107839</c:v>
                </c:pt>
                <c:pt idx="1">
                  <c:v>63.705963092877838</c:v>
                </c:pt>
                <c:pt idx="2">
                  <c:v>43.197426147996495</c:v>
                </c:pt>
                <c:pt idx="3">
                  <c:v>48.528847133308773</c:v>
                </c:pt>
                <c:pt idx="4">
                  <c:v>30.983560400158595</c:v>
                </c:pt>
                <c:pt idx="5">
                  <c:v>27.988721711202341</c:v>
                </c:pt>
                <c:pt idx="6">
                  <c:v>27.01832515872777</c:v>
                </c:pt>
                <c:pt idx="7">
                  <c:v>22.979116480411513</c:v>
                </c:pt>
                <c:pt idx="8">
                  <c:v>27.366523625114848</c:v>
                </c:pt>
                <c:pt idx="9">
                  <c:v>31.991420345118556</c:v>
                </c:pt>
                <c:pt idx="10">
                  <c:v>32.361293978433693</c:v>
                </c:pt>
                <c:pt idx="11">
                  <c:v>24.252018258222165</c:v>
                </c:pt>
                <c:pt idx="12">
                  <c:v>26.434606811466484</c:v>
                </c:pt>
                <c:pt idx="13">
                  <c:v>39.282552596950921</c:v>
                </c:pt>
                <c:pt idx="14">
                  <c:v>47.110849254736102</c:v>
                </c:pt>
                <c:pt idx="15">
                  <c:v>55.042139007922565</c:v>
                </c:pt>
                <c:pt idx="16">
                  <c:v>66.434602275043659</c:v>
                </c:pt>
                <c:pt idx="17">
                  <c:v>60.756930338349079</c:v>
                </c:pt>
                <c:pt idx="18">
                  <c:v>55.817990492317151</c:v>
                </c:pt>
                <c:pt idx="19">
                  <c:v>72.500853310142006</c:v>
                </c:pt>
                <c:pt idx="20">
                  <c:v>86.983541444237005</c:v>
                </c:pt>
              </c:numCache>
            </c:numRef>
          </c:val>
          <c:smooth val="0"/>
          <c:extLst>
            <c:ext xmlns:c16="http://schemas.microsoft.com/office/drawing/2014/chart" uri="{C3380CC4-5D6E-409C-BE32-E72D297353CC}">
              <c16:uniqueId val="{00000000-A20F-431F-A05D-87A173BE609F}"/>
            </c:ext>
          </c:extLst>
        </c:ser>
        <c:dLbls>
          <c:showLegendKey val="0"/>
          <c:showVal val="0"/>
          <c:showCatName val="0"/>
          <c:showSerName val="0"/>
          <c:showPercent val="0"/>
          <c:showBubbleSize val="0"/>
        </c:dLbls>
        <c:marker val="1"/>
        <c:smooth val="0"/>
        <c:axId val="663290728"/>
        <c:axId val="663287120"/>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 Public Debt (millions of US$)</c:v>
                      </c:pt>
                    </c:strCache>
                  </c:strRef>
                </c:tx>
                <c:spPr>
                  <a:ln w="28575" cap="rnd">
                    <a:solidFill>
                      <a:schemeClr val="accent1"/>
                    </a:solidFill>
                    <a:round/>
                  </a:ln>
                  <a:effectLst/>
                </c:spPr>
                <c:marker>
                  <c:symbol val="none"/>
                </c:marker>
                <c:cat>
                  <c:numRef>
                    <c:extLst>
                      <c:ex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Sheet1!$B$2:$V$2</c15:sqref>
                        </c15:formulaRef>
                      </c:ext>
                    </c:extLst>
                    <c:numCache>
                      <c:formatCode>#,##0.00</c:formatCode>
                      <c:ptCount val="21"/>
                      <c:pt idx="0">
                        <c:v>7159.33</c:v>
                      </c:pt>
                      <c:pt idx="1">
                        <c:v>7430.75</c:v>
                      </c:pt>
                      <c:pt idx="2">
                        <c:v>7787.58</c:v>
                      </c:pt>
                      <c:pt idx="3">
                        <c:v>9088.68</c:v>
                      </c:pt>
                      <c:pt idx="4">
                        <c:v>8315.41</c:v>
                      </c:pt>
                      <c:pt idx="5">
                        <c:v>8345.15</c:v>
                      </c:pt>
                      <c:pt idx="6">
                        <c:v>5309.89</c:v>
                      </c:pt>
                      <c:pt idx="7">
                        <c:v>7405.28</c:v>
                      </c:pt>
                      <c:pt idx="8">
                        <c:v>8037.27</c:v>
                      </c:pt>
                      <c:pt idx="9">
                        <c:v>9303.68</c:v>
                      </c:pt>
                      <c:pt idx="10">
                        <c:v>11937.31</c:v>
                      </c:pt>
                      <c:pt idx="11">
                        <c:v>15350.08</c:v>
                      </c:pt>
                      <c:pt idx="12">
                        <c:v>19150.78</c:v>
                      </c:pt>
                      <c:pt idx="13">
                        <c:v>24461.42</c:v>
                      </c:pt>
                      <c:pt idx="14">
                        <c:v>24787.42</c:v>
                      </c:pt>
                      <c:pt idx="15">
                        <c:v>26403.33</c:v>
                      </c:pt>
                      <c:pt idx="16">
                        <c:v>28779.9</c:v>
                      </c:pt>
                      <c:pt idx="17">
                        <c:v>32292.49</c:v>
                      </c:pt>
                      <c:pt idx="18">
                        <c:v>35888.5</c:v>
                      </c:pt>
                      <c:pt idx="19">
                        <c:v>39408.07</c:v>
                      </c:pt>
                      <c:pt idx="20">
                        <c:v>50804</c:v>
                      </c:pt>
                    </c:numCache>
                  </c:numRef>
                </c:val>
                <c:smooth val="0"/>
                <c:extLst>
                  <c:ext xmlns:c16="http://schemas.microsoft.com/office/drawing/2014/chart" uri="{C3380CC4-5D6E-409C-BE32-E72D297353CC}">
                    <c16:uniqueId val="{00000001-A20F-431F-A05D-87A173BE609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Sheet1!$B$3:$V$3</c15:sqref>
                        </c15:formulaRef>
                      </c:ext>
                    </c:extLst>
                    <c:numCache>
                      <c:formatCode>#,##0.00</c:formatCode>
                      <c:ptCount val="21"/>
                      <c:pt idx="0">
                        <c:v>6021</c:v>
                      </c:pt>
                      <c:pt idx="1">
                        <c:v>6025.61</c:v>
                      </c:pt>
                      <c:pt idx="2">
                        <c:v>6131.31</c:v>
                      </c:pt>
                      <c:pt idx="3">
                        <c:v>7548.9</c:v>
                      </c:pt>
                      <c:pt idx="4">
                        <c:v>6447.88</c:v>
                      </c:pt>
                      <c:pt idx="5">
                        <c:v>6347.8</c:v>
                      </c:pt>
                      <c:pt idx="6">
                        <c:v>2176.5700000000002</c:v>
                      </c:pt>
                      <c:pt idx="7">
                        <c:v>3585.93</c:v>
                      </c:pt>
                      <c:pt idx="8">
                        <c:v>4001.07</c:v>
                      </c:pt>
                      <c:pt idx="9">
                        <c:v>5007.88</c:v>
                      </c:pt>
                      <c:pt idx="10">
                        <c:v>6254.55</c:v>
                      </c:pt>
                      <c:pt idx="11">
                        <c:v>7652.95</c:v>
                      </c:pt>
                      <c:pt idx="12">
                        <c:v>9153.58</c:v>
                      </c:pt>
                      <c:pt idx="13">
                        <c:v>11901.97</c:v>
                      </c:pt>
                      <c:pt idx="14">
                        <c:v>13871.84</c:v>
                      </c:pt>
                      <c:pt idx="15">
                        <c:v>15781.89</c:v>
                      </c:pt>
                      <c:pt idx="16">
                        <c:v>16460.990000000002</c:v>
                      </c:pt>
                      <c:pt idx="17">
                        <c:v>17174.05</c:v>
                      </c:pt>
                      <c:pt idx="18">
                        <c:v>17868.48</c:v>
                      </c:pt>
                      <c:pt idx="19">
                        <c:v>20370.48</c:v>
                      </c:pt>
                      <c:pt idx="20">
                        <c:v>24690</c:v>
                      </c:pt>
                    </c:numCache>
                  </c:numRef>
                </c:val>
                <c:smooth val="0"/>
                <c:extLst xmlns:c15="http://schemas.microsoft.com/office/drawing/2012/chart">
                  <c:ext xmlns:c16="http://schemas.microsoft.com/office/drawing/2014/chart" uri="{C3380CC4-5D6E-409C-BE32-E72D297353CC}">
                    <c16:uniqueId val="{00000002-A20F-431F-A05D-87A173BE609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Sheet1!$B$4:$V$4</c15:sqref>
                        </c15:formulaRef>
                      </c:ext>
                    </c:extLst>
                    <c:numCache>
                      <c:formatCode>#,##0.00</c:formatCode>
                      <c:ptCount val="21"/>
                      <c:pt idx="0">
                        <c:v>1138.3399999999999</c:v>
                      </c:pt>
                      <c:pt idx="1">
                        <c:v>1405.14</c:v>
                      </c:pt>
                      <c:pt idx="2">
                        <c:v>1656.27</c:v>
                      </c:pt>
                      <c:pt idx="3">
                        <c:v>1539.78</c:v>
                      </c:pt>
                      <c:pt idx="4">
                        <c:v>1867.53</c:v>
                      </c:pt>
                      <c:pt idx="5">
                        <c:v>1997.35</c:v>
                      </c:pt>
                      <c:pt idx="6">
                        <c:v>3133.31</c:v>
                      </c:pt>
                      <c:pt idx="7">
                        <c:v>3819.35</c:v>
                      </c:pt>
                      <c:pt idx="8">
                        <c:v>4038.2</c:v>
                      </c:pt>
                      <c:pt idx="9">
                        <c:v>4295.76</c:v>
                      </c:pt>
                      <c:pt idx="10">
                        <c:v>5682.76</c:v>
                      </c:pt>
                      <c:pt idx="11">
                        <c:v>7697.13</c:v>
                      </c:pt>
                      <c:pt idx="12">
                        <c:v>9997.2000000000007</c:v>
                      </c:pt>
                      <c:pt idx="13">
                        <c:v>12559.45</c:v>
                      </c:pt>
                      <c:pt idx="14">
                        <c:v>10915.6</c:v>
                      </c:pt>
                      <c:pt idx="15">
                        <c:v>10621.43</c:v>
                      </c:pt>
                      <c:pt idx="16">
                        <c:v>12318.91</c:v>
                      </c:pt>
                      <c:pt idx="17">
                        <c:v>15118.44</c:v>
                      </c:pt>
                      <c:pt idx="18">
                        <c:v>18020.02</c:v>
                      </c:pt>
                      <c:pt idx="19">
                        <c:v>19037.599999999999</c:v>
                      </c:pt>
                      <c:pt idx="20">
                        <c:v>26114</c:v>
                      </c:pt>
                    </c:numCache>
                  </c:numRef>
                </c:val>
                <c:smooth val="0"/>
                <c:extLst xmlns:c15="http://schemas.microsoft.com/office/drawing/2012/chart">
                  <c:ext xmlns:c16="http://schemas.microsoft.com/office/drawing/2014/chart" uri="{C3380CC4-5D6E-409C-BE32-E72D297353CC}">
                    <c16:uniqueId val="{00000003-A20F-431F-A05D-87A173BE609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Sheet1!$B$5:$V$5</c15:sqref>
                        </c15:formulaRef>
                      </c:ext>
                    </c:extLst>
                    <c:numCache>
                      <c:formatCode>#,##0.00</c:formatCode>
                      <c:ptCount val="21"/>
                      <c:pt idx="0">
                        <c:v>0.68889999999999996</c:v>
                      </c:pt>
                      <c:pt idx="1">
                        <c:v>0.72550000000000003</c:v>
                      </c:pt>
                      <c:pt idx="2">
                        <c:v>0.83979999999999999</c:v>
                      </c:pt>
                      <c:pt idx="3">
                        <c:v>0.88270000000000004</c:v>
                      </c:pt>
                      <c:pt idx="4">
                        <c:v>0.90480000000000005</c:v>
                      </c:pt>
                      <c:pt idx="5">
                        <c:v>0.91320000000000001</c:v>
                      </c:pt>
                      <c:pt idx="6">
                        <c:v>0.92349999999999999</c:v>
                      </c:pt>
                      <c:pt idx="7">
                        <c:v>0.97089999999999999</c:v>
                      </c:pt>
                      <c:pt idx="8">
                        <c:v>1.2073</c:v>
                      </c:pt>
                      <c:pt idx="9">
                        <c:v>1.429</c:v>
                      </c:pt>
                      <c:pt idx="10">
                        <c:v>1.4584999999999999</c:v>
                      </c:pt>
                      <c:pt idx="11">
                        <c:v>1.546</c:v>
                      </c:pt>
                      <c:pt idx="12">
                        <c:v>1.8797999999999999</c:v>
                      </c:pt>
                      <c:pt idx="13">
                        <c:v>2.17</c:v>
                      </c:pt>
                      <c:pt idx="14">
                        <c:v>3.2101000000000002</c:v>
                      </c:pt>
                      <c:pt idx="15">
                        <c:v>3.7963</c:v>
                      </c:pt>
                      <c:pt idx="16">
                        <c:v>4.1832000000000003</c:v>
                      </c:pt>
                      <c:pt idx="17">
                        <c:v>4.4164000000000003</c:v>
                      </c:pt>
                      <c:pt idx="18">
                        <c:v>4.8224</c:v>
                      </c:pt>
                      <c:pt idx="19">
                        <c:v>5.5406000000000004</c:v>
                      </c:pt>
                      <c:pt idx="20">
                        <c:v>5.74</c:v>
                      </c:pt>
                    </c:numCache>
                  </c:numRef>
                </c:val>
                <c:smooth val="0"/>
                <c:extLst xmlns:c15="http://schemas.microsoft.com/office/drawing/2012/chart">
                  <c:ext xmlns:c16="http://schemas.microsoft.com/office/drawing/2014/chart" uri="{C3380CC4-5D6E-409C-BE32-E72D297353CC}">
                    <c16:uniqueId val="{00000004-A20F-431F-A05D-87A173BE609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Total Public Debt (millions of cedis)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Sheet1!$B$6:$V$6</c15:sqref>
                        </c15:formulaRef>
                      </c:ext>
                    </c:extLst>
                    <c:numCache>
                      <c:formatCode>General</c:formatCode>
                      <c:ptCount val="21"/>
                      <c:pt idx="0">
                        <c:v>4932.0624369999996</c:v>
                      </c:pt>
                      <c:pt idx="1">
                        <c:v>5391.0091250000005</c:v>
                      </c:pt>
                      <c:pt idx="2">
                        <c:v>6540.0096839999997</c:v>
                      </c:pt>
                      <c:pt idx="3">
                        <c:v>8022.5778360000004</c:v>
                      </c:pt>
                      <c:pt idx="4">
                        <c:v>7523.7829680000004</c:v>
                      </c:pt>
                      <c:pt idx="5">
                        <c:v>7620.7909799999998</c:v>
                      </c:pt>
                      <c:pt idx="6">
                        <c:v>4903.6834150000004</c:v>
                      </c:pt>
                      <c:pt idx="7">
                        <c:v>7189.7863520000001</c:v>
                      </c:pt>
                      <c:pt idx="8">
                        <c:v>9703.396071000001</c:v>
                      </c:pt>
                      <c:pt idx="9">
                        <c:v>13294.958720000001</c:v>
                      </c:pt>
                      <c:pt idx="10">
                        <c:v>17410.566634999999</c:v>
                      </c:pt>
                      <c:pt idx="11">
                        <c:v>23731.223679999999</c:v>
                      </c:pt>
                      <c:pt idx="12">
                        <c:v>35999.636243999994</c:v>
                      </c:pt>
                      <c:pt idx="13">
                        <c:v>53081.281399999993</c:v>
                      </c:pt>
                      <c:pt idx="14">
                        <c:v>79570.096942000004</c:v>
                      </c:pt>
                      <c:pt idx="15">
                        <c:v>100234.961679</c:v>
                      </c:pt>
                      <c:pt idx="16">
                        <c:v>120392.07768000002</c:v>
                      </c:pt>
                      <c:pt idx="17">
                        <c:v>142616.55283600002</c:v>
                      </c:pt>
                      <c:pt idx="18">
                        <c:v>173068.70240000001</c:v>
                      </c:pt>
                      <c:pt idx="19">
                        <c:v>218344.35264200001</c:v>
                      </c:pt>
                      <c:pt idx="20">
                        <c:v>291614.96000000002</c:v>
                      </c:pt>
                    </c:numCache>
                  </c:numRef>
                </c:val>
                <c:smooth val="0"/>
                <c:extLst xmlns:c15="http://schemas.microsoft.com/office/drawing/2012/chart">
                  <c:ext xmlns:c16="http://schemas.microsoft.com/office/drawing/2014/chart" uri="{C3380CC4-5D6E-409C-BE32-E72D297353CC}">
                    <c16:uniqueId val="{00000005-A20F-431F-A05D-87A173BE609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Total External Public Debt (millions of cedis)</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Sheet1!$B$7:$V$7</c15:sqref>
                        </c15:formulaRef>
                      </c:ext>
                    </c:extLst>
                    <c:numCache>
                      <c:formatCode>General</c:formatCode>
                      <c:ptCount val="21"/>
                      <c:pt idx="0">
                        <c:v>4147.8669</c:v>
                      </c:pt>
                      <c:pt idx="1">
                        <c:v>4371.5800550000004</c:v>
                      </c:pt>
                      <c:pt idx="2">
                        <c:v>5149.0741379999999</c:v>
                      </c:pt>
                      <c:pt idx="3">
                        <c:v>6663.4140299999999</c:v>
                      </c:pt>
                      <c:pt idx="4">
                        <c:v>5834.0418240000008</c:v>
                      </c:pt>
                      <c:pt idx="5">
                        <c:v>5796.8109599999998</c:v>
                      </c:pt>
                      <c:pt idx="6">
                        <c:v>2010.0623950000002</c:v>
                      </c:pt>
                      <c:pt idx="7">
                        <c:v>3481.5794369999999</c:v>
                      </c:pt>
                      <c:pt idx="8">
                        <c:v>4830.4918110000008</c:v>
                      </c:pt>
                      <c:pt idx="9">
                        <c:v>7156.2605200000007</c:v>
                      </c:pt>
                      <c:pt idx="10">
                        <c:v>9122.2611749999996</c:v>
                      </c:pt>
                      <c:pt idx="11">
                        <c:v>11831.4607</c:v>
                      </c:pt>
                      <c:pt idx="12">
                        <c:v>17206.899684</c:v>
                      </c:pt>
                      <c:pt idx="13">
                        <c:v>25827.274899999997</c:v>
                      </c:pt>
                      <c:pt idx="14">
                        <c:v>44529.993584000003</c:v>
                      </c:pt>
                      <c:pt idx="15">
                        <c:v>59912.789006999999</c:v>
                      </c:pt>
                      <c:pt idx="16">
                        <c:v>68859.613368000006</c:v>
                      </c:pt>
                      <c:pt idx="17">
                        <c:v>75847.474419999999</c:v>
                      </c:pt>
                      <c:pt idx="18">
                        <c:v>86168.957951999997</c:v>
                      </c:pt>
                      <c:pt idx="19">
                        <c:v>112864.681488</c:v>
                      </c:pt>
                      <c:pt idx="20">
                        <c:v>141720.6</c:v>
                      </c:pt>
                    </c:numCache>
                  </c:numRef>
                </c:val>
                <c:smooth val="0"/>
                <c:extLst xmlns:c15="http://schemas.microsoft.com/office/drawing/2012/chart">
                  <c:ext xmlns:c16="http://schemas.microsoft.com/office/drawing/2014/chart" uri="{C3380CC4-5D6E-409C-BE32-E72D297353CC}">
                    <c16:uniqueId val="{00000006-A20F-431F-A05D-87A173BE609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Total Domestic Public Debt (millions of cedis)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Sheet1!$B$8:$V$8</c15:sqref>
                        </c15:formulaRef>
                      </c:ext>
                    </c:extLst>
                    <c:numCache>
                      <c:formatCode>General</c:formatCode>
                      <c:ptCount val="21"/>
                      <c:pt idx="0">
                        <c:v>784.20242599999995</c:v>
                      </c:pt>
                      <c:pt idx="1">
                        <c:v>1019.4290700000001</c:v>
                      </c:pt>
                      <c:pt idx="2">
                        <c:v>1390.9355459999999</c:v>
                      </c:pt>
                      <c:pt idx="3">
                        <c:v>1359.163806</c:v>
                      </c:pt>
                      <c:pt idx="4">
                        <c:v>1689.7411440000001</c:v>
                      </c:pt>
                      <c:pt idx="5">
                        <c:v>1823.98002</c:v>
                      </c:pt>
                      <c:pt idx="6">
                        <c:v>2893.6117850000001</c:v>
                      </c:pt>
                      <c:pt idx="7">
                        <c:v>3708.2069149999998</c:v>
                      </c:pt>
                      <c:pt idx="8">
                        <c:v>4875.3188600000003</c:v>
                      </c:pt>
                      <c:pt idx="9">
                        <c:v>6138.6410400000004</c:v>
                      </c:pt>
                      <c:pt idx="10">
                        <c:v>8288.3054599999996</c:v>
                      </c:pt>
                      <c:pt idx="11">
                        <c:v>11899.762980000001</c:v>
                      </c:pt>
                      <c:pt idx="12">
                        <c:v>18792.736560000001</c:v>
                      </c:pt>
                      <c:pt idx="13">
                        <c:v>27254.0065</c:v>
                      </c:pt>
                      <c:pt idx="14">
                        <c:v>35040.167560000002</c:v>
                      </c:pt>
                      <c:pt idx="15">
                        <c:v>40322.134708999998</c:v>
                      </c:pt>
                      <c:pt idx="16">
                        <c:v>51532.464312000004</c:v>
                      </c:pt>
                      <c:pt idx="17">
                        <c:v>66769.078416000004</c:v>
                      </c:pt>
                      <c:pt idx="18">
                        <c:v>86899.744447999998</c:v>
                      </c:pt>
                      <c:pt idx="19">
                        <c:v>105479.72656</c:v>
                      </c:pt>
                      <c:pt idx="20" formatCode="0.0">
                        <c:v>149894.36000000002</c:v>
                      </c:pt>
                    </c:numCache>
                  </c:numRef>
                </c:val>
                <c:smooth val="0"/>
                <c:extLst xmlns:c15="http://schemas.microsoft.com/office/drawing/2012/chart">
                  <c:ext xmlns:c16="http://schemas.microsoft.com/office/drawing/2014/chart" uri="{C3380CC4-5D6E-409C-BE32-E72D297353CC}">
                    <c16:uniqueId val="{00000007-A20F-431F-A05D-87A173BE609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Nominal GDP (millions of cedis)(revised)</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Sheet1!$B$9:$V$9</c15:sqref>
                        </c15:formulaRef>
                      </c:ext>
                    </c:extLst>
                    <c:numCache>
                      <c:formatCode>#,##0.00</c:formatCode>
                      <c:ptCount val="21"/>
                      <c:pt idx="0">
                        <c:v>2715.3</c:v>
                      </c:pt>
                      <c:pt idx="1">
                        <c:v>3801.4</c:v>
                      </c:pt>
                      <c:pt idx="2">
                        <c:v>4776.3999999999996</c:v>
                      </c:pt>
                      <c:pt idx="3">
                        <c:v>6526.2</c:v>
                      </c:pt>
                      <c:pt idx="4">
                        <c:v>7980.4</c:v>
                      </c:pt>
                      <c:pt idx="5">
                        <c:v>9701.7999999999993</c:v>
                      </c:pt>
                      <c:pt idx="6">
                        <c:v>18705</c:v>
                      </c:pt>
                      <c:pt idx="7">
                        <c:v>23154</c:v>
                      </c:pt>
                      <c:pt idx="8">
                        <c:v>30179</c:v>
                      </c:pt>
                      <c:pt idx="9">
                        <c:v>36598</c:v>
                      </c:pt>
                      <c:pt idx="10">
                        <c:v>46042</c:v>
                      </c:pt>
                      <c:pt idx="11">
                        <c:v>59816</c:v>
                      </c:pt>
                      <c:pt idx="12">
                        <c:v>75315</c:v>
                      </c:pt>
                      <c:pt idx="13">
                        <c:v>123650</c:v>
                      </c:pt>
                      <c:pt idx="14">
                        <c:v>155432.5</c:v>
                      </c:pt>
                      <c:pt idx="15">
                        <c:v>180399</c:v>
                      </c:pt>
                      <c:pt idx="16">
                        <c:v>215077</c:v>
                      </c:pt>
                      <c:pt idx="17">
                        <c:v>256671.4</c:v>
                      </c:pt>
                      <c:pt idx="18">
                        <c:v>300596.09999999998</c:v>
                      </c:pt>
                      <c:pt idx="19">
                        <c:v>349480</c:v>
                      </c:pt>
                      <c:pt idx="20">
                        <c:v>383305</c:v>
                      </c:pt>
                    </c:numCache>
                  </c:numRef>
                </c:val>
                <c:smooth val="0"/>
                <c:extLst xmlns:c15="http://schemas.microsoft.com/office/drawing/2012/chart">
                  <c:ext xmlns:c16="http://schemas.microsoft.com/office/drawing/2014/chart" uri="{C3380CC4-5D6E-409C-BE32-E72D297353CC}">
                    <c16:uniqueId val="{00000008-A20F-431F-A05D-87A173BE609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Tax Revenue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Sheet1!$B$10:$V$10</c15:sqref>
                        </c15:formulaRef>
                      </c:ext>
                    </c:extLst>
                    <c:numCache>
                      <c:formatCode>#,##0.00</c:formatCode>
                      <c:ptCount val="21"/>
                      <c:pt idx="0">
                        <c:v>441.47</c:v>
                      </c:pt>
                      <c:pt idx="1">
                        <c:v>655.7</c:v>
                      </c:pt>
                      <c:pt idx="2">
                        <c:v>854.75</c:v>
                      </c:pt>
                      <c:pt idx="3">
                        <c:v>1276.21</c:v>
                      </c:pt>
                      <c:pt idx="4">
                        <c:v>1740.31</c:v>
                      </c:pt>
                      <c:pt idx="5">
                        <c:v>2014.49</c:v>
                      </c:pt>
                      <c:pt idx="6">
                        <c:v>2326.31</c:v>
                      </c:pt>
                      <c:pt idx="7">
                        <c:v>3312.66</c:v>
                      </c:pt>
                      <c:pt idx="8">
                        <c:v>4299.45</c:v>
                      </c:pt>
                      <c:pt idx="9">
                        <c:v>4657.53</c:v>
                      </c:pt>
                      <c:pt idx="10">
                        <c:v>6000.1</c:v>
                      </c:pt>
                      <c:pt idx="11">
                        <c:v>9052.36</c:v>
                      </c:pt>
                      <c:pt idx="12">
                        <c:v>11574.6</c:v>
                      </c:pt>
                      <c:pt idx="13">
                        <c:v>13284.04</c:v>
                      </c:pt>
                      <c:pt idx="14">
                        <c:v>17855.419999999998</c:v>
                      </c:pt>
                      <c:pt idx="15">
                        <c:v>21455.18</c:v>
                      </c:pt>
                      <c:pt idx="16">
                        <c:v>24283.49</c:v>
                      </c:pt>
                      <c:pt idx="17">
                        <c:v>30424.2</c:v>
                      </c:pt>
                      <c:pt idx="18">
                        <c:v>37784.18</c:v>
                      </c:pt>
                      <c:pt idx="19">
                        <c:v>42774.6</c:v>
                      </c:pt>
                      <c:pt idx="20">
                        <c:v>44452.26</c:v>
                      </c:pt>
                    </c:numCache>
                  </c:numRef>
                </c:val>
                <c:smooth val="0"/>
                <c:extLst xmlns:c15="http://schemas.microsoft.com/office/drawing/2012/chart">
                  <c:ext xmlns:c16="http://schemas.microsoft.com/office/drawing/2014/chart" uri="{C3380CC4-5D6E-409C-BE32-E72D297353CC}">
                    <c16:uniqueId val="{00000009-A20F-431F-A05D-87A173BE609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Domestic Revenue (Tax and Non-Tax Revenue)(millions of cedis)</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Sheet1!$B$11:$V$11</c15:sqref>
                        </c15:formulaRef>
                      </c:ext>
                    </c:extLst>
                    <c:numCache>
                      <c:formatCode>General</c:formatCode>
                      <c:ptCount val="21"/>
                      <c:pt idx="0">
                        <c:v>481.1</c:v>
                      </c:pt>
                      <c:pt idx="1">
                        <c:v>690.5</c:v>
                      </c:pt>
                      <c:pt idx="2">
                        <c:v>976.7</c:v>
                      </c:pt>
                      <c:pt idx="3" formatCode="#,##0.00">
                        <c:v>1374.3</c:v>
                      </c:pt>
                      <c:pt idx="4" formatCode="#,##0.00">
                        <c:v>1899.8</c:v>
                      </c:pt>
                      <c:pt idx="5" formatCode="#,##0.00">
                        <c:v>2315.6</c:v>
                      </c:pt>
                      <c:pt idx="6" formatCode="#,##0.00">
                        <c:v>2556.9</c:v>
                      </c:pt>
                      <c:pt idx="7" formatCode="#,##0.00">
                        <c:v>3651</c:v>
                      </c:pt>
                      <c:pt idx="8" formatCode="#,##0.00">
                        <c:v>4802.3999999999996</c:v>
                      </c:pt>
                      <c:pt idx="9" formatCode="#,##0.00">
                        <c:v>5673.9</c:v>
                      </c:pt>
                      <c:pt idx="10" formatCode="#,##0.00">
                        <c:v>7298.7</c:v>
                      </c:pt>
                      <c:pt idx="11" formatCode="#,##0.00">
                        <c:v>10952.9</c:v>
                      </c:pt>
                      <c:pt idx="12" formatCode="#,##0.00">
                        <c:v>14565.4</c:v>
                      </c:pt>
                      <c:pt idx="13" formatCode="#,##0.00">
                        <c:v>17708.5</c:v>
                      </c:pt>
                      <c:pt idx="14" formatCode="#,##0.00">
                        <c:v>25127.9</c:v>
                      </c:pt>
                      <c:pt idx="15" formatCode="#,##0.00">
                        <c:v>27807.599999999999</c:v>
                      </c:pt>
                      <c:pt idx="16" formatCode="#,##0.00">
                        <c:v>31522.9</c:v>
                      </c:pt>
                      <c:pt idx="17" formatCode="#,##0.00">
                        <c:v>38592.1</c:v>
                      </c:pt>
                      <c:pt idx="18" formatCode="#,##0.00">
                        <c:v>46501.9</c:v>
                      </c:pt>
                      <c:pt idx="19" formatCode="#,##0.00">
                        <c:v>57199.9</c:v>
                      </c:pt>
                      <c:pt idx="20" formatCode="#,##0.00">
                        <c:v>53903.55</c:v>
                      </c:pt>
                    </c:numCache>
                  </c:numRef>
                </c:val>
                <c:smooth val="0"/>
                <c:extLst xmlns:c15="http://schemas.microsoft.com/office/drawing/2012/chart">
                  <c:ext xmlns:c16="http://schemas.microsoft.com/office/drawing/2014/chart" uri="{C3380CC4-5D6E-409C-BE32-E72D297353CC}">
                    <c16:uniqueId val="{0000000A-A20F-431F-A05D-87A173BE609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Sheet1!$A$14</c15:sqref>
                        </c15:formulaRef>
                      </c:ext>
                    </c:extLst>
                    <c:strCache>
                      <c:ptCount val="1"/>
                      <c:pt idx="0">
                        <c:v>Exports (millions of US$)</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Sheet1!$B$14:$V$14</c15:sqref>
                        </c15:formulaRef>
                      </c:ext>
                    </c:extLst>
                    <c:numCache>
                      <c:formatCode>#,##0.00</c:formatCode>
                      <c:ptCount val="21"/>
                      <c:pt idx="0">
                        <c:v>2431.8000000000002</c:v>
                      </c:pt>
                      <c:pt idx="1">
                        <c:v>2404.1</c:v>
                      </c:pt>
                      <c:pt idx="2">
                        <c:v>2627.9</c:v>
                      </c:pt>
                      <c:pt idx="3">
                        <c:v>3104.8</c:v>
                      </c:pt>
                      <c:pt idx="4">
                        <c:v>3490.7</c:v>
                      </c:pt>
                      <c:pt idx="5">
                        <c:v>3911.6</c:v>
                      </c:pt>
                      <c:pt idx="6">
                        <c:v>5141.6000000000004</c:v>
                      </c:pt>
                      <c:pt idx="7">
                        <c:v>6072.1</c:v>
                      </c:pt>
                      <c:pt idx="8">
                        <c:v>7140.1</c:v>
                      </c:pt>
                      <c:pt idx="9">
                        <c:v>7609.4</c:v>
                      </c:pt>
                      <c:pt idx="10">
                        <c:v>9484.1</c:v>
                      </c:pt>
                      <c:pt idx="11">
                        <c:v>14614.4</c:v>
                      </c:pt>
                      <c:pt idx="12">
                        <c:v>16926.5</c:v>
                      </c:pt>
                      <c:pt idx="13">
                        <c:v>16344.1</c:v>
                      </c:pt>
                      <c:pt idx="14">
                        <c:v>15262.6</c:v>
                      </c:pt>
                      <c:pt idx="15">
                        <c:v>16462.900000000001</c:v>
                      </c:pt>
                      <c:pt idx="16">
                        <c:v>17391.7</c:v>
                      </c:pt>
                      <c:pt idx="17">
                        <c:v>13825</c:v>
                      </c:pt>
                      <c:pt idx="18">
                        <c:v>14942.7</c:v>
                      </c:pt>
                      <c:pt idx="19">
                        <c:v>15667.5</c:v>
                      </c:pt>
                      <c:pt idx="20">
                        <c:v>14452.8</c:v>
                      </c:pt>
                    </c:numCache>
                  </c:numRef>
                </c:val>
                <c:smooth val="0"/>
                <c:extLst xmlns:c15="http://schemas.microsoft.com/office/drawing/2012/chart">
                  <c:ext xmlns:c16="http://schemas.microsoft.com/office/drawing/2014/chart" uri="{C3380CC4-5D6E-409C-BE32-E72D297353CC}">
                    <c16:uniqueId val="{0000000B-A20F-431F-A05D-87A173BE609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Sheet1!$A$15</c15:sqref>
                        </c15:formulaRef>
                      </c:ext>
                    </c:extLst>
                    <c:strCache>
                      <c:ptCount val="1"/>
                      <c:pt idx="0">
                        <c:v>Interest Payment on Total Public Debt (millions of cedis)</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Sheet1!$B$15:$V$15</c15:sqref>
                        </c15:formulaRef>
                      </c:ext>
                    </c:extLst>
                    <c:numCache>
                      <c:formatCode>General</c:formatCode>
                      <c:ptCount val="21"/>
                      <c:pt idx="0">
                        <c:v>203.3</c:v>
                      </c:pt>
                      <c:pt idx="1">
                        <c:v>278.7</c:v>
                      </c:pt>
                      <c:pt idx="2">
                        <c:v>253.2</c:v>
                      </c:pt>
                      <c:pt idx="3" formatCode="#,##0.00">
                        <c:v>363.4</c:v>
                      </c:pt>
                      <c:pt idx="4" formatCode="#,##0.00">
                        <c:v>347.2</c:v>
                      </c:pt>
                      <c:pt idx="5" formatCode="#,##0.00">
                        <c:v>354</c:v>
                      </c:pt>
                      <c:pt idx="6" formatCode="#,##0.00">
                        <c:v>393.4</c:v>
                      </c:pt>
                      <c:pt idx="7" formatCode="#,##0.00">
                        <c:v>440</c:v>
                      </c:pt>
                      <c:pt idx="8" formatCode="#,##0.00">
                        <c:v>679.2</c:v>
                      </c:pt>
                      <c:pt idx="9" formatCode="#,##0.00">
                        <c:v>1032.3</c:v>
                      </c:pt>
                      <c:pt idx="10" formatCode="#,##0.00">
                        <c:v>1439.4</c:v>
                      </c:pt>
                      <c:pt idx="11" formatCode="#,##0.00">
                        <c:v>1611.1</c:v>
                      </c:pt>
                      <c:pt idx="12" formatCode="#,##0.00">
                        <c:v>2436.1</c:v>
                      </c:pt>
                      <c:pt idx="13" formatCode="#,##0.00">
                        <c:v>4396.8999999999996</c:v>
                      </c:pt>
                      <c:pt idx="14" formatCode="#,##0.00">
                        <c:v>7080.9</c:v>
                      </c:pt>
                      <c:pt idx="15" formatCode="#,##0.00">
                        <c:v>9075.2999999999993</c:v>
                      </c:pt>
                      <c:pt idx="16" formatCode="#,##0.00">
                        <c:v>11528.9</c:v>
                      </c:pt>
                      <c:pt idx="17" formatCode="#,##0.00">
                        <c:v>13572.1</c:v>
                      </c:pt>
                      <c:pt idx="18" formatCode="#,##0.00">
                        <c:v>15821.8</c:v>
                      </c:pt>
                      <c:pt idx="19" formatCode="#,##0.00">
                        <c:v>19769.259999999998</c:v>
                      </c:pt>
                      <c:pt idx="20" formatCode="#,##0.00">
                        <c:v>24599.26</c:v>
                      </c:pt>
                    </c:numCache>
                  </c:numRef>
                </c:val>
                <c:smooth val="0"/>
                <c:extLst xmlns:c15="http://schemas.microsoft.com/office/drawing/2012/chart">
                  <c:ext xmlns:c16="http://schemas.microsoft.com/office/drawing/2014/chart" uri="{C3380CC4-5D6E-409C-BE32-E72D297353CC}">
                    <c16:uniqueId val="{0000000C-A20F-431F-A05D-87A173BE609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Sheet1!$A$16</c15:sqref>
                        </c15:formulaRef>
                      </c:ext>
                    </c:extLst>
                    <c:strCache>
                      <c:ptCount val="1"/>
                      <c:pt idx="0">
                        <c:v>Interest Payment on External Public Debt (millions of cedis)</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Sheet1!$B$16:$V$16</c15:sqref>
                        </c15:formulaRef>
                      </c:ext>
                    </c:extLst>
                    <c:numCache>
                      <c:formatCode>#,##0.00</c:formatCode>
                      <c:ptCount val="21"/>
                      <c:pt idx="0">
                        <c:v>58.7</c:v>
                      </c:pt>
                      <c:pt idx="1">
                        <c:v>47.8</c:v>
                      </c:pt>
                      <c:pt idx="2">
                        <c:v>51.7</c:v>
                      </c:pt>
                      <c:pt idx="3">
                        <c:v>84.6</c:v>
                      </c:pt>
                      <c:pt idx="4">
                        <c:v>92.7</c:v>
                      </c:pt>
                      <c:pt idx="5">
                        <c:v>85.1</c:v>
                      </c:pt>
                      <c:pt idx="6">
                        <c:v>90.3</c:v>
                      </c:pt>
                      <c:pt idx="7">
                        <c:v>117.8</c:v>
                      </c:pt>
                      <c:pt idx="8">
                        <c:v>197.3</c:v>
                      </c:pt>
                      <c:pt idx="9">
                        <c:v>258.8</c:v>
                      </c:pt>
                      <c:pt idx="10">
                        <c:v>315</c:v>
                      </c:pt>
                      <c:pt idx="11">
                        <c:v>303.3</c:v>
                      </c:pt>
                      <c:pt idx="12">
                        <c:v>556.4</c:v>
                      </c:pt>
                      <c:pt idx="13">
                        <c:v>608.70000000000005</c:v>
                      </c:pt>
                      <c:pt idx="14">
                        <c:v>969.9</c:v>
                      </c:pt>
                      <c:pt idx="15">
                        <c:v>1762.4</c:v>
                      </c:pt>
                      <c:pt idx="16">
                        <c:v>2304</c:v>
                      </c:pt>
                      <c:pt idx="17">
                        <c:v>2532.6999999999998</c:v>
                      </c:pt>
                      <c:pt idx="18">
                        <c:v>3327.8</c:v>
                      </c:pt>
                      <c:pt idx="19">
                        <c:v>4559.79</c:v>
                      </c:pt>
                      <c:pt idx="20">
                        <c:v>6247.19</c:v>
                      </c:pt>
                    </c:numCache>
                  </c:numRef>
                </c:val>
                <c:smooth val="0"/>
                <c:extLst xmlns:c15="http://schemas.microsoft.com/office/drawing/2012/chart">
                  <c:ext xmlns:c16="http://schemas.microsoft.com/office/drawing/2014/chart" uri="{C3380CC4-5D6E-409C-BE32-E72D297353CC}">
                    <c16:uniqueId val="{0000000D-A20F-431F-A05D-87A173BE609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Sheet1!$A$17</c15:sqref>
                        </c15:formulaRef>
                      </c:ext>
                    </c:extLst>
                    <c:strCache>
                      <c:ptCount val="1"/>
                      <c:pt idx="0">
                        <c:v>Interest Payment on Domestic Public Debt (millions of cedis)</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Sheet1!$B$17:$V$17</c15:sqref>
                        </c15:formulaRef>
                      </c:ext>
                    </c:extLst>
                    <c:numCache>
                      <c:formatCode>General</c:formatCode>
                      <c:ptCount val="21"/>
                      <c:pt idx="0">
                        <c:v>144.6</c:v>
                      </c:pt>
                      <c:pt idx="1">
                        <c:v>230.9</c:v>
                      </c:pt>
                      <c:pt idx="2">
                        <c:v>201.5</c:v>
                      </c:pt>
                      <c:pt idx="3" formatCode="#,##0.00">
                        <c:v>278.7</c:v>
                      </c:pt>
                      <c:pt idx="4" formatCode="#,##0.00">
                        <c:v>254.5</c:v>
                      </c:pt>
                      <c:pt idx="5" formatCode="#,##0.00">
                        <c:v>268.89999999999998</c:v>
                      </c:pt>
                      <c:pt idx="6" formatCode="#,##0.00">
                        <c:v>303.10000000000002</c:v>
                      </c:pt>
                      <c:pt idx="7" formatCode="#,##0.00">
                        <c:v>322.2</c:v>
                      </c:pt>
                      <c:pt idx="8" formatCode="#,##0.00">
                        <c:v>481.9</c:v>
                      </c:pt>
                      <c:pt idx="9" formatCode="#,##0.00">
                        <c:v>773.5</c:v>
                      </c:pt>
                      <c:pt idx="10" formatCode="#,##0.00">
                        <c:v>1124.3</c:v>
                      </c:pt>
                      <c:pt idx="11" formatCode="#,##0.00">
                        <c:v>1307.9000000000001</c:v>
                      </c:pt>
                      <c:pt idx="12" formatCode="#,##0.00">
                        <c:v>1879.7</c:v>
                      </c:pt>
                      <c:pt idx="13" formatCode="#,##0.00">
                        <c:v>3788.2</c:v>
                      </c:pt>
                      <c:pt idx="14" formatCode="#,##0.00">
                        <c:v>6111</c:v>
                      </c:pt>
                      <c:pt idx="15" formatCode="#,##0.00">
                        <c:v>7312.9</c:v>
                      </c:pt>
                      <c:pt idx="16" formatCode="#,##0.00">
                        <c:v>9224.9</c:v>
                      </c:pt>
                      <c:pt idx="17" formatCode="#,##0.00">
                        <c:v>11039.5</c:v>
                      </c:pt>
                      <c:pt idx="18" formatCode="#,##0.00">
                        <c:v>12494.1</c:v>
                      </c:pt>
                      <c:pt idx="19" formatCode="#,##0.00">
                        <c:v>15209.47</c:v>
                      </c:pt>
                      <c:pt idx="20" formatCode="#,##0.00">
                        <c:v>18352.060000000001</c:v>
                      </c:pt>
                    </c:numCache>
                  </c:numRef>
                </c:val>
                <c:smooth val="0"/>
                <c:extLst xmlns:c15="http://schemas.microsoft.com/office/drawing/2012/chart">
                  <c:ext xmlns:c16="http://schemas.microsoft.com/office/drawing/2014/chart" uri="{C3380CC4-5D6E-409C-BE32-E72D297353CC}">
                    <c16:uniqueId val="{0000000E-A20F-431F-A05D-87A173BE609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Sheet1!$A$18</c15:sqref>
                        </c15:formulaRef>
                      </c:ext>
                    </c:extLst>
                    <c:strCache>
                      <c:ptCount val="1"/>
                      <c:pt idx="0">
                        <c:v>Recurrent Expenditure (millions of cedis)</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Sheet1!$B$18:$V$18</c15:sqref>
                        </c15:formulaRef>
                      </c:ext>
                    </c:extLst>
                    <c:numCache>
                      <c:formatCode>#,##0.00</c:formatCode>
                      <c:ptCount val="21"/>
                      <c:pt idx="0">
                        <c:v>503.4</c:v>
                      </c:pt>
                      <c:pt idx="1">
                        <c:v>683.1</c:v>
                      </c:pt>
                      <c:pt idx="2" formatCode="General">
                        <c:v>926.4</c:v>
                      </c:pt>
                      <c:pt idx="3">
                        <c:v>1230.2</c:v>
                      </c:pt>
                      <c:pt idx="4">
                        <c:v>1627.8</c:v>
                      </c:pt>
                      <c:pt idx="5">
                        <c:v>1822.1</c:v>
                      </c:pt>
                      <c:pt idx="6">
                        <c:v>2569.1999999999998</c:v>
                      </c:pt>
                      <c:pt idx="7">
                        <c:v>3684.3</c:v>
                      </c:pt>
                      <c:pt idx="8">
                        <c:v>5252.3</c:v>
                      </c:pt>
                      <c:pt idx="9">
                        <c:v>5631.8</c:v>
                      </c:pt>
                      <c:pt idx="10">
                        <c:v>7642.9</c:v>
                      </c:pt>
                      <c:pt idx="11">
                        <c:v>9092</c:v>
                      </c:pt>
                      <c:pt idx="12">
                        <c:v>15213.6</c:v>
                      </c:pt>
                      <c:pt idx="13">
                        <c:v>19508.900000000001</c:v>
                      </c:pt>
                      <c:pt idx="14">
                        <c:v>23314.9</c:v>
                      </c:pt>
                      <c:pt idx="15">
                        <c:v>26338.3</c:v>
                      </c:pt>
                      <c:pt idx="16">
                        <c:v>33552</c:v>
                      </c:pt>
                      <c:pt idx="17">
                        <c:v>38500.699999999997</c:v>
                      </c:pt>
                      <c:pt idx="18">
                        <c:v>47193.599999999999</c:v>
                      </c:pt>
                      <c:pt idx="19">
                        <c:v>56920.9</c:v>
                      </c:pt>
                      <c:pt idx="20">
                        <c:v>77044.31</c:v>
                      </c:pt>
                    </c:numCache>
                  </c:numRef>
                </c:val>
                <c:smooth val="0"/>
                <c:extLst xmlns:c15="http://schemas.microsoft.com/office/drawing/2012/chart">
                  <c:ext xmlns:c16="http://schemas.microsoft.com/office/drawing/2014/chart" uri="{C3380CC4-5D6E-409C-BE32-E72D297353CC}">
                    <c16:uniqueId val="{0000000F-A20F-431F-A05D-87A173BE609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Sheet1!$A$19</c15:sqref>
                        </c15:formulaRef>
                      </c:ext>
                    </c:extLst>
                    <c:strCache>
                      <c:ptCount val="1"/>
                      <c:pt idx="0">
                        <c:v>Capital Expenditure (millions of cedis)</c:v>
                      </c:pt>
                    </c:strCache>
                  </c:strRef>
                </c:tx>
                <c:spPr>
                  <a:ln w="28575" cap="rnd">
                    <a:solidFill>
                      <a:schemeClr val="accent1">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Sheet1!$B$19:$V$19</c15:sqref>
                        </c15:formulaRef>
                      </c:ext>
                    </c:extLst>
                    <c:numCache>
                      <c:formatCode>General</c:formatCode>
                      <c:ptCount val="21"/>
                      <c:pt idx="0">
                        <c:v>249.1</c:v>
                      </c:pt>
                      <c:pt idx="1">
                        <c:v>286.7</c:v>
                      </c:pt>
                      <c:pt idx="2">
                        <c:v>281.39999999999998</c:v>
                      </c:pt>
                      <c:pt idx="3" formatCode="#,##0.00">
                        <c:v>547.20000000000005</c:v>
                      </c:pt>
                      <c:pt idx="4" formatCode="#,##0.00">
                        <c:v>808.5</c:v>
                      </c:pt>
                      <c:pt idx="5" formatCode="#,##0.00">
                        <c:v>972.7</c:v>
                      </c:pt>
                      <c:pt idx="6" formatCode="#,##0.00">
                        <c:v>1145.4000000000001</c:v>
                      </c:pt>
                      <c:pt idx="7" formatCode="#,##0.00">
                        <c:v>1630.2</c:v>
                      </c:pt>
                      <c:pt idx="8" formatCode="#,##0.00">
                        <c:v>2481.1999999999998</c:v>
                      </c:pt>
                      <c:pt idx="9" formatCode="#,##0.00">
                        <c:v>2496.9</c:v>
                      </c:pt>
                      <c:pt idx="10" formatCode="#,##0.00">
                        <c:v>2394.1999999999998</c:v>
                      </c:pt>
                      <c:pt idx="11" formatCode="#,##0.00">
                        <c:v>2302.5</c:v>
                      </c:pt>
                      <c:pt idx="12" formatCode="#,##0.00">
                        <c:v>3584.2</c:v>
                      </c:pt>
                      <c:pt idx="13" formatCode="#,##0.00">
                        <c:v>4791.2</c:v>
                      </c:pt>
                      <c:pt idx="14" formatCode="#,##0.00">
                        <c:v>6095.7</c:v>
                      </c:pt>
                      <c:pt idx="15" formatCode="#,##0.00">
                        <c:v>7133.6</c:v>
                      </c:pt>
                      <c:pt idx="16" formatCode="#,##0.00">
                        <c:v>7678.1</c:v>
                      </c:pt>
                      <c:pt idx="17" formatCode="#,##0.00">
                        <c:v>6331.4</c:v>
                      </c:pt>
                      <c:pt idx="18" formatCode="#,##0.00">
                        <c:v>4738.3</c:v>
                      </c:pt>
                      <c:pt idx="19" formatCode="#,##0.00">
                        <c:v>6034.5</c:v>
                      </c:pt>
                      <c:pt idx="20" formatCode="#,##0.00">
                        <c:v>12083</c:v>
                      </c:pt>
                    </c:numCache>
                  </c:numRef>
                </c:val>
                <c:smooth val="0"/>
                <c:extLst xmlns:c15="http://schemas.microsoft.com/office/drawing/2012/chart">
                  <c:ext xmlns:c16="http://schemas.microsoft.com/office/drawing/2014/chart" uri="{C3380CC4-5D6E-409C-BE32-E72D297353CC}">
                    <c16:uniqueId val="{00000010-A20F-431F-A05D-87A173BE609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Sheet1!$A$20</c15:sqref>
                        </c15:formulaRef>
                      </c:ext>
                    </c:extLst>
                    <c:strCache>
                      <c:ptCount val="1"/>
                      <c:pt idx="0">
                        <c:v>Total Pubic Debt-to-GDP Ratio (%)</c:v>
                      </c:pt>
                    </c:strCache>
                  </c:strRef>
                </c:tx>
                <c:spPr>
                  <a:ln w="28575" cap="rnd">
                    <a:solidFill>
                      <a:schemeClr val="accent3">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Sheet1!$B$20:$V$20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11-A20F-431F-A05D-87A173BE609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Sheet1!$A$21</c15:sqref>
                        </c15:formulaRef>
                      </c:ext>
                    </c:extLst>
                    <c:strCache>
                      <c:ptCount val="1"/>
                      <c:pt idx="0">
                        <c:v>External Public Debt-to-Total Public Debt Ratio (%)</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Sheet1!$B$21:$V$21</c15:sqref>
                        </c15:formulaRef>
                      </c:ext>
                    </c:extLst>
                    <c:numCache>
                      <c:formatCode>General</c:formatCode>
                      <c:ptCount val="21"/>
                      <c:pt idx="0">
                        <c:v>84.100048468222582</c:v>
                      </c:pt>
                      <c:pt idx="1">
                        <c:v>81.090199508797895</c:v>
                      </c:pt>
                      <c:pt idx="2">
                        <c:v>78.73190387771298</c:v>
                      </c:pt>
                      <c:pt idx="3">
                        <c:v>83.058265886795439</c:v>
                      </c:pt>
                      <c:pt idx="4">
                        <c:v>77.541335905265058</c:v>
                      </c:pt>
                      <c:pt idx="5">
                        <c:v>76.065738782406555</c:v>
                      </c:pt>
                      <c:pt idx="6">
                        <c:v>40.990867984082534</c:v>
                      </c:pt>
                      <c:pt idx="7">
                        <c:v>48.423962361990363</c:v>
                      </c:pt>
                      <c:pt idx="8">
                        <c:v>49.781455643520744</c:v>
                      </c:pt>
                      <c:pt idx="9">
                        <c:v>53.826872807319262</c:v>
                      </c:pt>
                      <c:pt idx="10">
                        <c:v>52.394970056067912</c:v>
                      </c:pt>
                      <c:pt idx="11">
                        <c:v>49.856091955221075</c:v>
                      </c:pt>
                      <c:pt idx="12">
                        <c:v>47.79742652779678</c:v>
                      </c:pt>
                      <c:pt idx="13">
                        <c:v>48.656087831368744</c:v>
                      </c:pt>
                      <c:pt idx="14">
                        <c:v>55.96322650763976</c:v>
                      </c:pt>
                      <c:pt idx="15">
                        <c:v>59.772346897152737</c:v>
                      </c:pt>
                      <c:pt idx="16">
                        <c:v>57.196133412555298</c:v>
                      </c:pt>
                      <c:pt idx="17">
                        <c:v>53.182798848896439</c:v>
                      </c:pt>
                      <c:pt idx="18">
                        <c:v>49.788873873246303</c:v>
                      </c:pt>
                      <c:pt idx="19">
                        <c:v>51.691138388659986</c:v>
                      </c:pt>
                      <c:pt idx="20">
                        <c:v>48.598535548382017</c:v>
                      </c:pt>
                    </c:numCache>
                  </c:numRef>
                </c:val>
                <c:smooth val="0"/>
                <c:extLst xmlns:c15="http://schemas.microsoft.com/office/drawing/2012/chart">
                  <c:ext xmlns:c16="http://schemas.microsoft.com/office/drawing/2014/chart" uri="{C3380CC4-5D6E-409C-BE32-E72D297353CC}">
                    <c16:uniqueId val="{00000012-A20F-431F-A05D-87A173BE609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Sheet1!$A$22</c15:sqref>
                        </c15:formulaRef>
                      </c:ext>
                    </c:extLst>
                    <c:strCache>
                      <c:ptCount val="1"/>
                      <c:pt idx="0">
                        <c:v>Domestic Public Debt-to-Total Public Debt Rato (%) </c:v>
                      </c:pt>
                    </c:strCache>
                  </c:strRef>
                </c:tx>
                <c:spPr>
                  <a:ln w="28575" cap="rnd">
                    <a:solidFill>
                      <a:schemeClr val="accent1">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Sheet1!$B$22:$V$22</c15:sqref>
                        </c15:formulaRef>
                      </c:ext>
                    </c:extLst>
                    <c:numCache>
                      <c:formatCode>General</c:formatCode>
                      <c:ptCount val="21"/>
                      <c:pt idx="0">
                        <c:v>15.900091209652297</c:v>
                      </c:pt>
                      <c:pt idx="1">
                        <c:v>18.909800491202098</c:v>
                      </c:pt>
                      <c:pt idx="2">
                        <c:v>21.268096122287027</c:v>
                      </c:pt>
                      <c:pt idx="3">
                        <c:v>16.941734113204557</c:v>
                      </c:pt>
                      <c:pt idx="4">
                        <c:v>22.458664094734957</c:v>
                      </c:pt>
                      <c:pt idx="5">
                        <c:v>23.934261217593452</c:v>
                      </c:pt>
                      <c:pt idx="6">
                        <c:v>59.008943688098995</c:v>
                      </c:pt>
                      <c:pt idx="7">
                        <c:v>51.576037638009645</c:v>
                      </c:pt>
                      <c:pt idx="8">
                        <c:v>50.243428427811935</c:v>
                      </c:pt>
                      <c:pt idx="9">
                        <c:v>46.17269725527963</c:v>
                      </c:pt>
                      <c:pt idx="10">
                        <c:v>47.605029943932095</c:v>
                      </c:pt>
                      <c:pt idx="11">
                        <c:v>50.143908044778918</c:v>
                      </c:pt>
                      <c:pt idx="12">
                        <c:v>52.202573472203227</c:v>
                      </c:pt>
                      <c:pt idx="13">
                        <c:v>51.34391216863127</c:v>
                      </c:pt>
                      <c:pt idx="14">
                        <c:v>44.036854178450199</c:v>
                      </c:pt>
                      <c:pt idx="15">
                        <c:v>40.227615228836669</c:v>
                      </c:pt>
                      <c:pt idx="16">
                        <c:v>42.803866587444702</c:v>
                      </c:pt>
                      <c:pt idx="17">
                        <c:v>46.817201151103554</c:v>
                      </c:pt>
                      <c:pt idx="18">
                        <c:v>50.21112612675369</c:v>
                      </c:pt>
                      <c:pt idx="19">
                        <c:v>48.308886986853196</c:v>
                      </c:pt>
                      <c:pt idx="20">
                        <c:v>51.401464451617983</c:v>
                      </c:pt>
                    </c:numCache>
                  </c:numRef>
                </c:val>
                <c:smooth val="0"/>
                <c:extLst xmlns:c15="http://schemas.microsoft.com/office/drawing/2012/chart">
                  <c:ext xmlns:c16="http://schemas.microsoft.com/office/drawing/2014/chart" uri="{C3380CC4-5D6E-409C-BE32-E72D297353CC}">
                    <c16:uniqueId val="{00000013-A20F-431F-A05D-87A173BE609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Sheet1!$A$23</c15:sqref>
                        </c15:formulaRef>
                      </c:ext>
                    </c:extLst>
                    <c:strCache>
                      <c:ptCount val="1"/>
                      <c:pt idx="0">
                        <c:v>Interest Payment on Total Public Debt-to-Domestic Revenue Ratio (%)</c:v>
                      </c:pt>
                    </c:strCache>
                  </c:strRef>
                </c:tx>
                <c:spPr>
                  <a:ln w="28575" cap="rnd">
                    <a:solidFill>
                      <a:schemeClr val="accent3">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Sheet1!$B$23:$V$23</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14-A20F-431F-A05D-87A173BE609F}"/>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Sheet1!$A$24</c15:sqref>
                        </c15:formulaRef>
                      </c:ext>
                    </c:extLst>
                    <c:strCache>
                      <c:ptCount val="1"/>
                      <c:pt idx="0">
                        <c:v>Total Public Debt-to-Exports Ratio (%)</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Sheet1!$B$24:$V$24</c15:sqref>
                        </c15:formulaRef>
                      </c:ext>
                    </c:extLst>
                    <c:numCache>
                      <c:formatCode>General</c:formatCode>
                      <c:ptCount val="21"/>
                      <c:pt idx="0">
                        <c:v>294.40455629574797</c:v>
                      </c:pt>
                      <c:pt idx="1">
                        <c:v>309.08656045921549</c:v>
                      </c:pt>
                      <c:pt idx="2">
                        <c:v>296.34232657254842</c:v>
                      </c:pt>
                      <c:pt idx="3">
                        <c:v>292.72996650347847</c:v>
                      </c:pt>
                      <c:pt idx="4">
                        <c:v>238.21611711118115</c:v>
                      </c:pt>
                      <c:pt idx="5">
                        <c:v>213.34364454443192</c:v>
                      </c:pt>
                      <c:pt idx="6">
                        <c:v>103.27310564804731</c:v>
                      </c:pt>
                      <c:pt idx="7">
                        <c:v>121.95583076695047</c:v>
                      </c:pt>
                      <c:pt idx="8">
                        <c:v>112.56523017884903</c:v>
                      </c:pt>
                      <c:pt idx="9">
                        <c:v>122.26561883985599</c:v>
                      </c:pt>
                      <c:pt idx="10">
                        <c:v>125.86655560358915</c:v>
                      </c:pt>
                      <c:pt idx="11">
                        <c:v>105.03393912853076</c:v>
                      </c:pt>
                      <c:pt idx="12">
                        <c:v>113.14081469884501</c:v>
                      </c:pt>
                      <c:pt idx="13">
                        <c:v>149.66513910218364</c:v>
                      </c:pt>
                      <c:pt idx="14">
                        <c:v>162.40627416036583</c:v>
                      </c:pt>
                      <c:pt idx="15">
                        <c:v>160.3807956070923</c:v>
                      </c:pt>
                      <c:pt idx="16">
                        <c:v>165.48066031497783</c:v>
                      </c:pt>
                      <c:pt idx="17">
                        <c:v>233.58039783001811</c:v>
                      </c:pt>
                      <c:pt idx="18">
                        <c:v>240.17413185033493</c:v>
                      </c:pt>
                      <c:pt idx="19">
                        <c:v>251.52749321844584</c:v>
                      </c:pt>
                      <c:pt idx="20">
                        <c:v>351.51666113140709</c:v>
                      </c:pt>
                    </c:numCache>
                  </c:numRef>
                </c:val>
                <c:smooth val="0"/>
                <c:extLst xmlns:c15="http://schemas.microsoft.com/office/drawing/2012/chart">
                  <c:ext xmlns:c16="http://schemas.microsoft.com/office/drawing/2014/chart" uri="{C3380CC4-5D6E-409C-BE32-E72D297353CC}">
                    <c16:uniqueId val="{00000015-A20F-431F-A05D-87A173BE609F}"/>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Sheet1!$A$25</c15:sqref>
                        </c15:formulaRef>
                      </c:ext>
                    </c:extLst>
                    <c:strCache>
                      <c:ptCount val="1"/>
                      <c:pt idx="0">
                        <c:v>Total Public External Debt-to-Exports Ratio (%)</c:v>
                      </c:pt>
                    </c:strCache>
                  </c:strRef>
                </c:tx>
                <c:spPr>
                  <a:ln w="28575" cap="rnd">
                    <a:solidFill>
                      <a:schemeClr val="accent1">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Sheet1!$B$25:$V$25</c15:sqref>
                        </c15:formulaRef>
                      </c:ext>
                    </c:extLst>
                    <c:numCache>
                      <c:formatCode>General</c:formatCode>
                      <c:ptCount val="21"/>
                      <c:pt idx="0">
                        <c:v>247.59437453737968</c:v>
                      </c:pt>
                      <c:pt idx="1">
                        <c:v>250.63890853125906</c:v>
                      </c:pt>
                      <c:pt idx="2">
                        <c:v>233.31595570607709</c:v>
                      </c:pt>
                      <c:pt idx="3">
                        <c:v>243.13643390878639</c:v>
                      </c:pt>
                      <c:pt idx="4">
                        <c:v>184.71595954966054</c:v>
                      </c:pt>
                      <c:pt idx="5">
                        <c:v>162.28141936803354</c:v>
                      </c:pt>
                      <c:pt idx="6">
                        <c:v>42.332542399253157</c:v>
                      </c:pt>
                      <c:pt idx="7">
                        <c:v>59.055845588840761</c:v>
                      </c:pt>
                      <c:pt idx="8">
                        <c:v>56.03661013151077</c:v>
                      </c:pt>
                      <c:pt idx="9">
                        <c:v>65.811759140011034</c:v>
                      </c:pt>
                      <c:pt idx="10">
                        <c:v>65.947744119104598</c:v>
                      </c:pt>
                      <c:pt idx="11">
                        <c:v>52.365817276111237</c:v>
                      </c:pt>
                      <c:pt idx="12">
                        <c:v>54.078397778631135</c:v>
                      </c:pt>
                      <c:pt idx="13">
                        <c:v>72.821201534498684</c:v>
                      </c:pt>
                      <c:pt idx="14">
                        <c:v>90.887791070983965</c:v>
                      </c:pt>
                      <c:pt idx="15">
                        <c:v>95.863365506684715</c:v>
                      </c:pt>
                      <c:pt idx="16">
                        <c:v>94.648539245732167</c:v>
                      </c:pt>
                      <c:pt idx="17">
                        <c:v>124.22459312839058</c:v>
                      </c:pt>
                      <c:pt idx="18">
                        <c:v>119.57999558312753</c:v>
                      </c:pt>
                      <c:pt idx="19">
                        <c:v>130.01742460507418</c:v>
                      </c:pt>
                      <c:pt idx="20">
                        <c:v>170.83194951843242</c:v>
                      </c:pt>
                    </c:numCache>
                  </c:numRef>
                </c:val>
                <c:smooth val="0"/>
                <c:extLst xmlns:c15="http://schemas.microsoft.com/office/drawing/2012/chart">
                  <c:ext xmlns:c16="http://schemas.microsoft.com/office/drawing/2014/chart" uri="{C3380CC4-5D6E-409C-BE32-E72D297353CC}">
                    <c16:uniqueId val="{00000016-A20F-431F-A05D-87A173BE609F}"/>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Sheet1!$A$26</c15:sqref>
                        </c15:formulaRef>
                      </c:ext>
                    </c:extLst>
                    <c:strCache>
                      <c:ptCount val="1"/>
                      <c:pt idx="0">
                        <c:v>Recurrent Expenditure-to-GDP Ratio (%)</c:v>
                      </c:pt>
                    </c:strCache>
                  </c:strRef>
                </c:tx>
                <c:spPr>
                  <a:ln w="28575" cap="rnd">
                    <a:solidFill>
                      <a:schemeClr val="accent3">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Sheet1!$B$26:$V$26</c15:sqref>
                        </c15:formulaRef>
                      </c:ext>
                    </c:extLst>
                    <c:numCache>
                      <c:formatCode>General</c:formatCode>
                      <c:ptCount val="21"/>
                      <c:pt idx="0">
                        <c:v>18.539387912937794</c:v>
                      </c:pt>
                      <c:pt idx="1">
                        <c:v>17.969695375388014</c:v>
                      </c:pt>
                      <c:pt idx="2">
                        <c:v>19.395360522569298</c:v>
                      </c:pt>
                      <c:pt idx="3">
                        <c:v>18.850173148233278</c:v>
                      </c:pt>
                      <c:pt idx="4">
                        <c:v>20.397473810836551</c:v>
                      </c:pt>
                      <c:pt idx="5">
                        <c:v>18.781050939001009</c:v>
                      </c:pt>
                      <c:pt idx="6">
                        <c:v>13.735364875701684</c:v>
                      </c:pt>
                      <c:pt idx="7">
                        <c:v>15.912153407618554</c:v>
                      </c:pt>
                      <c:pt idx="8">
                        <c:v>17.403823851022235</c:v>
                      </c:pt>
                      <c:pt idx="9">
                        <c:v>15.388272583201267</c:v>
                      </c:pt>
                      <c:pt idx="10">
                        <c:v>16.599843621041657</c:v>
                      </c:pt>
                      <c:pt idx="11">
                        <c:v>15.199946502607997</c:v>
                      </c:pt>
                      <c:pt idx="12">
                        <c:v>20.199960167297352</c:v>
                      </c:pt>
                      <c:pt idx="13">
                        <c:v>15.77751718560453</c:v>
                      </c:pt>
                      <c:pt idx="14">
                        <c:v>15.000016084152284</c:v>
                      </c:pt>
                      <c:pt idx="15">
                        <c:v>14.600025499032698</c:v>
                      </c:pt>
                      <c:pt idx="16">
                        <c:v>15.599994420602853</c:v>
                      </c:pt>
                      <c:pt idx="17">
                        <c:v>14.999996103967952</c:v>
                      </c:pt>
                      <c:pt idx="18">
                        <c:v>15.700004091869458</c:v>
                      </c:pt>
                      <c:pt idx="19">
                        <c:v>16.287312578688336</c:v>
                      </c:pt>
                      <c:pt idx="20">
                        <c:v>20.100001304444241</c:v>
                      </c:pt>
                    </c:numCache>
                  </c:numRef>
                </c:val>
                <c:smooth val="0"/>
                <c:extLst xmlns:c15="http://schemas.microsoft.com/office/drawing/2012/chart">
                  <c:ext xmlns:c16="http://schemas.microsoft.com/office/drawing/2014/chart" uri="{C3380CC4-5D6E-409C-BE32-E72D297353CC}">
                    <c16:uniqueId val="{00000017-A20F-431F-A05D-87A173BE609F}"/>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Sheet1!$A$27</c15:sqref>
                        </c15:formulaRef>
                      </c:ext>
                    </c:extLst>
                    <c:strCache>
                      <c:ptCount val="1"/>
                      <c:pt idx="0">
                        <c:v>Capital Expenditure-to-GDP Ratio (%)</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Sheet1!$B$27:$V$27</c15:sqref>
                        </c15:formulaRef>
                      </c:ext>
                    </c:extLst>
                    <c:numCache>
                      <c:formatCode>General</c:formatCode>
                      <c:ptCount val="21"/>
                      <c:pt idx="0">
                        <c:v>9.1739402644275021</c:v>
                      </c:pt>
                      <c:pt idx="1">
                        <c:v>7.5419582259167672</c:v>
                      </c:pt>
                      <c:pt idx="2">
                        <c:v>5.8914663763503894</c:v>
                      </c:pt>
                      <c:pt idx="3">
                        <c:v>8.3846648892157774</c:v>
                      </c:pt>
                      <c:pt idx="4">
                        <c:v>10.131071124254424</c:v>
                      </c:pt>
                      <c:pt idx="5">
                        <c:v>10.025974561421593</c:v>
                      </c:pt>
                      <c:pt idx="6">
                        <c:v>6.1234963913392146</c:v>
                      </c:pt>
                      <c:pt idx="7">
                        <c:v>7.0406841150557149</c:v>
                      </c:pt>
                      <c:pt idx="8">
                        <c:v>8.2216110540442013</c:v>
                      </c:pt>
                      <c:pt idx="9">
                        <c:v>6.8225039619651344</c:v>
                      </c:pt>
                      <c:pt idx="10">
                        <c:v>5.200034750879631</c:v>
                      </c:pt>
                      <c:pt idx="11">
                        <c:v>3.8493045339039722</c:v>
                      </c:pt>
                      <c:pt idx="12">
                        <c:v>4.7589457611365598</c:v>
                      </c:pt>
                      <c:pt idx="13">
                        <c:v>3.8748079255964414</c:v>
                      </c:pt>
                      <c:pt idx="14">
                        <c:v>3.9217666832869571</c:v>
                      </c:pt>
                      <c:pt idx="15">
                        <c:v>3.9543456449315131</c:v>
                      </c:pt>
                      <c:pt idx="16">
                        <c:v>3.5699307689804116</c:v>
                      </c:pt>
                      <c:pt idx="17">
                        <c:v>2.4667337303649726</c:v>
                      </c:pt>
                      <c:pt idx="18">
                        <c:v>1.5763012228036228</c:v>
                      </c:pt>
                      <c:pt idx="19">
                        <c:v>1.7267082522605015</c:v>
                      </c:pt>
                      <c:pt idx="20">
                        <c:v>3.1523199540835627</c:v>
                      </c:pt>
                    </c:numCache>
                  </c:numRef>
                </c:val>
                <c:smooth val="0"/>
                <c:extLst xmlns:c15="http://schemas.microsoft.com/office/drawing/2012/chart">
                  <c:ext xmlns:c16="http://schemas.microsoft.com/office/drawing/2014/chart" uri="{C3380CC4-5D6E-409C-BE32-E72D297353CC}">
                    <c16:uniqueId val="{00000018-A20F-431F-A05D-87A173BE609F}"/>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Sheet1!$A$28</c15:sqref>
                        </c15:formulaRef>
                      </c:ext>
                    </c:extLst>
                    <c:strCache>
                      <c:ptCount val="1"/>
                      <c:pt idx="0">
                        <c:v>Amortization (millions of cedis)</c:v>
                      </c:pt>
                    </c:strCache>
                  </c:strRef>
                </c:tx>
                <c:spPr>
                  <a:ln w="28575" cap="rnd">
                    <a:solidFill>
                      <a:schemeClr val="accent1">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Sheet1!$B$28:$V$28</c15:sqref>
                        </c15:formulaRef>
                      </c:ext>
                    </c:extLst>
                    <c:numCache>
                      <c:formatCode>General</c:formatCode>
                      <c:ptCount val="21"/>
                      <c:pt idx="0">
                        <c:v>186.75</c:v>
                      </c:pt>
                      <c:pt idx="1">
                        <c:v>139.02000000000001</c:v>
                      </c:pt>
                      <c:pt idx="2">
                        <c:v>116.03</c:v>
                      </c:pt>
                      <c:pt idx="3">
                        <c:v>255.93</c:v>
                      </c:pt>
                      <c:pt idx="4">
                        <c:v>192.01</c:v>
                      </c:pt>
                      <c:pt idx="5">
                        <c:v>209.83</c:v>
                      </c:pt>
                      <c:pt idx="6">
                        <c:v>235.13</c:v>
                      </c:pt>
                      <c:pt idx="7">
                        <c:v>321.22000000000003</c:v>
                      </c:pt>
                      <c:pt idx="8">
                        <c:v>497.41</c:v>
                      </c:pt>
                      <c:pt idx="9">
                        <c:v>457.71</c:v>
                      </c:pt>
                      <c:pt idx="10">
                        <c:v>502.31</c:v>
                      </c:pt>
                      <c:pt idx="11">
                        <c:v>584.28</c:v>
                      </c:pt>
                      <c:pt idx="12">
                        <c:v>623.6</c:v>
                      </c:pt>
                      <c:pt idx="13">
                        <c:v>821.41</c:v>
                      </c:pt>
                      <c:pt idx="14" formatCode="#,##0.00">
                        <c:v>1330.94</c:v>
                      </c:pt>
                      <c:pt idx="15" formatCode="#,##0.00">
                        <c:v>2734.09</c:v>
                      </c:pt>
                      <c:pt idx="16" formatCode="#,##0.00">
                        <c:v>4603.74</c:v>
                      </c:pt>
                      <c:pt idx="17" formatCode="#,##0.00">
                        <c:v>4912.71</c:v>
                      </c:pt>
                      <c:pt idx="18" formatCode="#,##0.00">
                        <c:v>5268.57</c:v>
                      </c:pt>
                      <c:pt idx="19" formatCode="#,##0.00">
                        <c:v>11242.69</c:v>
                      </c:pt>
                      <c:pt idx="20" formatCode="#,##0.00">
                        <c:v>14066.89</c:v>
                      </c:pt>
                    </c:numCache>
                  </c:numRef>
                </c:val>
                <c:smooth val="0"/>
                <c:extLst xmlns:c15="http://schemas.microsoft.com/office/drawing/2012/chart">
                  <c:ext xmlns:c16="http://schemas.microsoft.com/office/drawing/2014/chart" uri="{C3380CC4-5D6E-409C-BE32-E72D297353CC}">
                    <c16:uniqueId val="{00000019-A20F-431F-A05D-87A173BE609F}"/>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Sheet1!$A$29</c15:sqref>
                        </c15:formulaRef>
                      </c:ext>
                    </c:extLst>
                    <c:strCache>
                      <c:ptCount val="1"/>
                      <c:pt idx="0">
                        <c:v>Debt Service (millions of cedis)</c:v>
                      </c:pt>
                    </c:strCache>
                  </c:strRef>
                </c:tx>
                <c:spPr>
                  <a:ln w="28575" cap="rnd">
                    <a:solidFill>
                      <a:schemeClr val="accent3">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Sheet1!$B$29:$V$29</c15:sqref>
                        </c15:formulaRef>
                      </c:ext>
                    </c:extLst>
                    <c:numCache>
                      <c:formatCode>General</c:formatCode>
                      <c:ptCount val="21"/>
                      <c:pt idx="0">
                        <c:v>390.05</c:v>
                      </c:pt>
                      <c:pt idx="1">
                        <c:v>417.72</c:v>
                      </c:pt>
                      <c:pt idx="2">
                        <c:v>369.23</c:v>
                      </c:pt>
                      <c:pt idx="3">
                        <c:v>619.32999999999993</c:v>
                      </c:pt>
                      <c:pt idx="4">
                        <c:v>539.21</c:v>
                      </c:pt>
                      <c:pt idx="5">
                        <c:v>563.83000000000004</c:v>
                      </c:pt>
                      <c:pt idx="6">
                        <c:v>628.53</c:v>
                      </c:pt>
                      <c:pt idx="7">
                        <c:v>761.22</c:v>
                      </c:pt>
                      <c:pt idx="8">
                        <c:v>1176.6100000000001</c:v>
                      </c:pt>
                      <c:pt idx="9">
                        <c:v>1490.01</c:v>
                      </c:pt>
                      <c:pt idx="10">
                        <c:v>1941.71</c:v>
                      </c:pt>
                      <c:pt idx="11">
                        <c:v>2195.38</c:v>
                      </c:pt>
                      <c:pt idx="12">
                        <c:v>3059.7</c:v>
                      </c:pt>
                      <c:pt idx="13">
                        <c:v>5218.3099999999995</c:v>
                      </c:pt>
                      <c:pt idx="14">
                        <c:v>8411.84</c:v>
                      </c:pt>
                      <c:pt idx="15">
                        <c:v>11809.39</c:v>
                      </c:pt>
                      <c:pt idx="16">
                        <c:v>16132.64</c:v>
                      </c:pt>
                      <c:pt idx="17">
                        <c:v>18484.810000000001</c:v>
                      </c:pt>
                      <c:pt idx="18">
                        <c:v>21090.37</c:v>
                      </c:pt>
                      <c:pt idx="19">
                        <c:v>31011.949999999997</c:v>
                      </c:pt>
                      <c:pt idx="20">
                        <c:v>38666.149999999994</c:v>
                      </c:pt>
                    </c:numCache>
                  </c:numRef>
                </c:val>
                <c:smooth val="0"/>
                <c:extLst xmlns:c15="http://schemas.microsoft.com/office/drawing/2012/chart">
                  <c:ext xmlns:c16="http://schemas.microsoft.com/office/drawing/2014/chart" uri="{C3380CC4-5D6E-409C-BE32-E72D297353CC}">
                    <c16:uniqueId val="{0000001A-A20F-431F-A05D-87A173BE609F}"/>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Sheet1!$A$30</c15:sqref>
                        </c15:formulaRef>
                      </c:ext>
                    </c:extLst>
                    <c:strCache>
                      <c:ptCount val="1"/>
                      <c:pt idx="0">
                        <c:v>Debt Service-to-Domestic Revenue Ratio (%)</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Sheet1!$B$30:$V$30</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1B-A20F-431F-A05D-87A173BE609F}"/>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Sheet1!$A$31</c15:sqref>
                        </c15:formulaRef>
                      </c:ext>
                    </c:extLst>
                    <c:strCache>
                      <c:ptCount val="1"/>
                      <c:pt idx="0">
                        <c:v>Nominal GDP (millions of US$)(revised)</c:v>
                      </c:pt>
                    </c:strCache>
                  </c:strRef>
                </c:tx>
                <c:spPr>
                  <a:ln w="28575" cap="rnd">
                    <a:solidFill>
                      <a:schemeClr val="accent1"/>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Sheet1!$B$31:$V$31</c15:sqref>
                        </c15:formulaRef>
                      </c:ext>
                    </c:extLst>
                    <c:numCache>
                      <c:formatCode>General</c:formatCode>
                      <c:ptCount val="21"/>
                      <c:pt idx="0">
                        <c:v>3941.5009435331694</c:v>
                      </c:pt>
                      <c:pt idx="1">
                        <c:v>5239.6967608545829</c:v>
                      </c:pt>
                      <c:pt idx="2">
                        <c:v>5687.5446534889252</c:v>
                      </c:pt>
                      <c:pt idx="3">
                        <c:v>7393.4519089158257</c:v>
                      </c:pt>
                      <c:pt idx="4">
                        <c:v>8820.0707338638367</c:v>
                      </c:pt>
                      <c:pt idx="5">
                        <c:v>10623.959702146298</c:v>
                      </c:pt>
                      <c:pt idx="6">
                        <c:v>20254.466702761234</c:v>
                      </c:pt>
                      <c:pt idx="7">
                        <c:v>23847.976104645175</c:v>
                      </c:pt>
                      <c:pt idx="8">
                        <c:v>24997.100969104613</c:v>
                      </c:pt>
                      <c:pt idx="9">
                        <c:v>25610.916724982504</c:v>
                      </c:pt>
                      <c:pt idx="10">
                        <c:v>31568.04936578677</c:v>
                      </c:pt>
                      <c:pt idx="11">
                        <c:v>38690.815006468307</c:v>
                      </c:pt>
                      <c:pt idx="12">
                        <c:v>40065.432492818385</c:v>
                      </c:pt>
                      <c:pt idx="13">
                        <c:v>56981.566820276501</c:v>
                      </c:pt>
                      <c:pt idx="14">
                        <c:v>48419.831157907851</c:v>
                      </c:pt>
                      <c:pt idx="15">
                        <c:v>47519.690224692466</c:v>
                      </c:pt>
                      <c:pt idx="16">
                        <c:v>51414.467393383056</c:v>
                      </c:pt>
                      <c:pt idx="17">
                        <c:v>58117.78824381849</c:v>
                      </c:pt>
                      <c:pt idx="18">
                        <c:v>62333.298772395479</c:v>
                      </c:pt>
                      <c:pt idx="19">
                        <c:v>63076.201133451243</c:v>
                      </c:pt>
                      <c:pt idx="20">
                        <c:v>66777.874564459926</c:v>
                      </c:pt>
                    </c:numCache>
                  </c:numRef>
                </c:val>
                <c:smooth val="0"/>
                <c:extLst xmlns:c15="http://schemas.microsoft.com/office/drawing/2012/chart">
                  <c:ext xmlns:c16="http://schemas.microsoft.com/office/drawing/2014/chart" uri="{C3380CC4-5D6E-409C-BE32-E72D297353CC}">
                    <c16:uniqueId val="{0000001C-A20F-431F-A05D-87A173BE609F}"/>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Sheet1!$A$32</c15:sqref>
                        </c15:formulaRef>
                      </c:ext>
                    </c:extLst>
                    <c:strCache>
                      <c:ptCount val="1"/>
                      <c:pt idx="0">
                        <c:v>Total External Debt-to-GDP Ratio (%)</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Sheet1!$B$32:$V$32</c15:sqref>
                        </c15:formulaRef>
                      </c:ext>
                    </c:extLst>
                    <c:numCache>
                      <c:formatCode>General</c:formatCode>
                      <c:ptCount val="21"/>
                      <c:pt idx="0">
                        <c:v>152.7590652966523</c:v>
                      </c:pt>
                      <c:pt idx="1">
                        <c:v>114.99921226390278</c:v>
                      </c:pt>
                      <c:pt idx="2">
                        <c:v>107.80240637300061</c:v>
                      </c:pt>
                      <c:pt idx="3">
                        <c:v>102.10251034292543</c:v>
                      </c:pt>
                      <c:pt idx="4">
                        <c:v>73.104629141396444</c:v>
                      </c:pt>
                      <c:pt idx="5">
                        <c:v>59.749850130903546</c:v>
                      </c:pt>
                      <c:pt idx="6">
                        <c:v>10.746123469660519</c:v>
                      </c:pt>
                      <c:pt idx="7">
                        <c:v>15.036621909821196</c:v>
                      </c:pt>
                      <c:pt idx="8">
                        <c:v>16.006136091321782</c:v>
                      </c:pt>
                      <c:pt idx="9">
                        <c:v>19.553692879392319</c:v>
                      </c:pt>
                      <c:pt idx="10">
                        <c:v>19.812912503800877</c:v>
                      </c:pt>
                      <c:pt idx="11">
                        <c:v>19.779759094556638</c:v>
                      </c:pt>
                      <c:pt idx="12">
                        <c:v>22.84657728739295</c:v>
                      </c:pt>
                      <c:pt idx="13">
                        <c:v>20.887403881924786</c:v>
                      </c:pt>
                      <c:pt idx="14">
                        <c:v>28.649087921766686</c:v>
                      </c:pt>
                      <c:pt idx="15">
                        <c:v>33.211264478738798</c:v>
                      </c:pt>
                      <c:pt idx="16">
                        <c:v>32.016260859134171</c:v>
                      </c:pt>
                      <c:pt idx="17">
                        <c:v>29.550419103959381</c:v>
                      </c:pt>
                      <c:pt idx="18">
                        <c:v>28.666026589167327</c:v>
                      </c:pt>
                      <c:pt idx="19">
                        <c:v>32.29503304566785</c:v>
                      </c:pt>
                      <c:pt idx="20">
                        <c:v>36.973324115260695</c:v>
                      </c:pt>
                    </c:numCache>
                  </c:numRef>
                </c:val>
                <c:smooth val="0"/>
                <c:extLst xmlns:c15="http://schemas.microsoft.com/office/drawing/2012/chart">
                  <c:ext xmlns:c16="http://schemas.microsoft.com/office/drawing/2014/chart" uri="{C3380CC4-5D6E-409C-BE32-E72D297353CC}">
                    <c16:uniqueId val="{0000001D-A20F-431F-A05D-87A173BE609F}"/>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Sheet1!$A$33</c15:sqref>
                        </c15:formulaRef>
                      </c:ext>
                    </c:extLst>
                    <c:strCache>
                      <c:ptCount val="1"/>
                      <c:pt idx="0">
                        <c:v>Exports (millions of cedis)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Sheet1!$B$33:$V$33</c15:sqref>
                        </c15:formulaRef>
                      </c:ext>
                    </c:extLst>
                    <c:numCache>
                      <c:formatCode>General</c:formatCode>
                      <c:ptCount val="21"/>
                      <c:pt idx="0">
                        <c:v>1675.26702</c:v>
                      </c:pt>
                      <c:pt idx="1">
                        <c:v>1744.17455</c:v>
                      </c:pt>
                      <c:pt idx="2">
                        <c:v>2206.9104200000002</c:v>
                      </c:pt>
                      <c:pt idx="3">
                        <c:v>2740.6069600000001</c:v>
                      </c:pt>
                      <c:pt idx="4">
                        <c:v>3158.3853600000002</c:v>
                      </c:pt>
                      <c:pt idx="5">
                        <c:v>3572.07312</c:v>
                      </c:pt>
                      <c:pt idx="6">
                        <c:v>4748.2676000000001</c:v>
                      </c:pt>
                      <c:pt idx="7">
                        <c:v>5895.4018900000001</c:v>
                      </c:pt>
                      <c:pt idx="8">
                        <c:v>8620.2427299999999</c:v>
                      </c:pt>
                      <c:pt idx="9">
                        <c:v>10873.8326</c:v>
                      </c:pt>
                      <c:pt idx="10">
                        <c:v>13832.55985</c:v>
                      </c:pt>
                      <c:pt idx="11">
                        <c:v>22593.862400000002</c:v>
                      </c:pt>
                      <c:pt idx="12">
                        <c:v>31818.434699999998</c:v>
                      </c:pt>
                      <c:pt idx="13">
                        <c:v>35466.697</c:v>
                      </c:pt>
                      <c:pt idx="14">
                        <c:v>48994.472260000002</c:v>
                      </c:pt>
                      <c:pt idx="15">
                        <c:v>62498.107270000008</c:v>
                      </c:pt>
                      <c:pt idx="16">
                        <c:v>72752.959440000006</c:v>
                      </c:pt>
                      <c:pt idx="17">
                        <c:v>61056.73</c:v>
                      </c:pt>
                      <c:pt idx="18">
                        <c:v>72059.676480000009</c:v>
                      </c:pt>
                      <c:pt idx="19">
                        <c:v>86807.3505</c:v>
                      </c:pt>
                      <c:pt idx="20">
                        <c:v>82959.072</c:v>
                      </c:pt>
                    </c:numCache>
                  </c:numRef>
                </c:val>
                <c:smooth val="0"/>
                <c:extLst xmlns:c15="http://schemas.microsoft.com/office/drawing/2012/chart">
                  <c:ext xmlns:c16="http://schemas.microsoft.com/office/drawing/2014/chart" uri="{C3380CC4-5D6E-409C-BE32-E72D297353CC}">
                    <c16:uniqueId val="{0000001E-A20F-431F-A05D-87A173BE609F}"/>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Sheet1!$A$34</c15:sqref>
                        </c15:formulaRef>
                      </c:ext>
                    </c:extLst>
                    <c:strCache>
                      <c:ptCount val="1"/>
                      <c:pt idx="0">
                        <c:v>Debt Service-to-Exports Ratio (%)</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Sheet1!$B$34:$V$34</c15:sqref>
                        </c15:formulaRef>
                      </c:ext>
                    </c:extLst>
                    <c:numCache>
                      <c:formatCode>General</c:formatCode>
                      <c:ptCount val="21"/>
                      <c:pt idx="0">
                        <c:v>23.282855529502395</c:v>
                      </c:pt>
                      <c:pt idx="1">
                        <c:v>23.949437858728075</c:v>
                      </c:pt>
                      <c:pt idx="2">
                        <c:v>16.730629238680201</c:v>
                      </c:pt>
                      <c:pt idx="3">
                        <c:v>22.598278740414493</c:v>
                      </c:pt>
                      <c:pt idx="4">
                        <c:v>17.072330907714186</c:v>
                      </c:pt>
                      <c:pt idx="5">
                        <c:v>15.784391334072131</c:v>
                      </c:pt>
                      <c:pt idx="6">
                        <c:v>13.237038283183534</c:v>
                      </c:pt>
                      <c:pt idx="7">
                        <c:v>12.912096820595211</c:v>
                      </c:pt>
                      <c:pt idx="8">
                        <c:v>13.649383629363301</c:v>
                      </c:pt>
                      <c:pt idx="9">
                        <c:v>13.702712326102942</c:v>
                      </c:pt>
                      <c:pt idx="10">
                        <c:v>14.037242716141222</c:v>
                      </c:pt>
                      <c:pt idx="11">
                        <c:v>9.7167096140233191</c:v>
                      </c:pt>
                      <c:pt idx="12">
                        <c:v>9.6161235737972994</c:v>
                      </c:pt>
                      <c:pt idx="13">
                        <c:v>14.713267491472351</c:v>
                      </c:pt>
                      <c:pt idx="14">
                        <c:v>17.16895725575063</c:v>
                      </c:pt>
                      <c:pt idx="15">
                        <c:v>18.895596228189582</c:v>
                      </c:pt>
                      <c:pt idx="16">
                        <c:v>22.174548120347911</c:v>
                      </c:pt>
                      <c:pt idx="17">
                        <c:v>30.274811638291144</c:v>
                      </c:pt>
                      <c:pt idx="18">
                        <c:v>29.267922130976508</c:v>
                      </c:pt>
                      <c:pt idx="19">
                        <c:v>35.725027686451504</c:v>
                      </c:pt>
                      <c:pt idx="20">
                        <c:v>46.608706037598871</c:v>
                      </c:pt>
                    </c:numCache>
                  </c:numRef>
                </c:val>
                <c:smooth val="0"/>
                <c:extLst xmlns:c15="http://schemas.microsoft.com/office/drawing/2012/chart">
                  <c:ext xmlns:c16="http://schemas.microsoft.com/office/drawing/2014/chart" uri="{C3380CC4-5D6E-409C-BE32-E72D297353CC}">
                    <c16:uniqueId val="{0000001F-A20F-431F-A05D-87A173BE609F}"/>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Sheet1!$A$35</c15:sqref>
                        </c15:formulaRef>
                      </c:ext>
                    </c:extLst>
                    <c:strCache>
                      <c:ptCount val="1"/>
                      <c:pt idx="0">
                        <c:v>Total Public Debt-to-Domestic Revenue Ratio (%)</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Sheet1!$B$35:$V$35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0-A20F-431F-A05D-87A173BE609F}"/>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Sheet1!$A$36</c15:sqref>
                        </c15:formulaRef>
                      </c:ext>
                    </c:extLst>
                    <c:strCache>
                      <c:ptCount val="1"/>
                      <c:pt idx="0">
                        <c:v>Total Public Domestic Debt-to-Domestic Revenue Ratio (%)</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Sheet1!$B$36:$V$36</c15:sqref>
                        </c15:formulaRef>
                      </c:ext>
                    </c:extLst>
                    <c:numCache>
                      <c:formatCode>General</c:formatCode>
                      <c:ptCount val="21"/>
                      <c:pt idx="0">
                        <c:v>163.00195926002908</c:v>
                      </c:pt>
                      <c:pt idx="1">
                        <c:v>147.6363606082549</c:v>
                      </c:pt>
                      <c:pt idx="2">
                        <c:v>142.41174833623424</c:v>
                      </c:pt>
                      <c:pt idx="3">
                        <c:v>98.898625191006346</c:v>
                      </c:pt>
                      <c:pt idx="4">
                        <c:v>88.943106853352987</c:v>
                      </c:pt>
                      <c:pt idx="5">
                        <c:v>78.769218345137332</c:v>
                      </c:pt>
                      <c:pt idx="6">
                        <c:v>113.16875063553522</c:v>
                      </c:pt>
                      <c:pt idx="7">
                        <c:v>101.56688345658722</c:v>
                      </c:pt>
                      <c:pt idx="8">
                        <c:v>101.51838372480428</c:v>
                      </c:pt>
                      <c:pt idx="9">
                        <c:v>108.19085708243009</c:v>
                      </c:pt>
                      <c:pt idx="10">
                        <c:v>113.55865373285654</c:v>
                      </c:pt>
                      <c:pt idx="11">
                        <c:v>108.64486099571803</c:v>
                      </c:pt>
                      <c:pt idx="12">
                        <c:v>129.02314086808465</c:v>
                      </c:pt>
                      <c:pt idx="13">
                        <c:v>153.90352937854703</c:v>
                      </c:pt>
                      <c:pt idx="14">
                        <c:v>139.4472580677255</c:v>
                      </c:pt>
                      <c:pt idx="15">
                        <c:v>145.00400864871474</c:v>
                      </c:pt>
                      <c:pt idx="16">
                        <c:v>163.47628013920038</c:v>
                      </c:pt>
                      <c:pt idx="17">
                        <c:v>173.01229634044276</c:v>
                      </c:pt>
                      <c:pt idx="18">
                        <c:v>186.87353516307934</c:v>
                      </c:pt>
                      <c:pt idx="19">
                        <c:v>184.40543875076702</c:v>
                      </c:pt>
                      <c:pt idx="20">
                        <c:v>278.07882783230417</c:v>
                      </c:pt>
                    </c:numCache>
                  </c:numRef>
                </c:val>
                <c:smooth val="0"/>
                <c:extLst xmlns:c15="http://schemas.microsoft.com/office/drawing/2012/chart">
                  <c:ext xmlns:c16="http://schemas.microsoft.com/office/drawing/2014/chart" uri="{C3380CC4-5D6E-409C-BE32-E72D297353CC}">
                    <c16:uniqueId val="{00000021-A20F-431F-A05D-87A173BE609F}"/>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Sheet1!$A$37</c15:sqref>
                        </c15:formulaRef>
                      </c:ext>
                    </c:extLst>
                    <c:strCache>
                      <c:ptCount val="1"/>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Sheet1!$B$37:$V$37</c15:sqref>
                        </c15:formulaRef>
                      </c:ext>
                    </c:extLst>
                    <c:numCache>
                      <c:formatCode>General</c:formatCode>
                      <c:ptCount val="21"/>
                    </c:numCache>
                  </c:numRef>
                </c:val>
                <c:smooth val="0"/>
                <c:extLst xmlns:c15="http://schemas.microsoft.com/office/drawing/2012/chart">
                  <c:ext xmlns:c16="http://schemas.microsoft.com/office/drawing/2014/chart" uri="{C3380CC4-5D6E-409C-BE32-E72D297353CC}">
                    <c16:uniqueId val="{00000022-A20F-431F-A05D-87A173BE609F}"/>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Sheet1!$A$38</c15:sqref>
                        </c15:formulaRef>
                      </c:ext>
                    </c:extLst>
                    <c:strCache>
                      <c:ptCount val="1"/>
                      <c:pt idx="0">
                        <c:v>Total Pubic Debt-to-GDP Ratio (%) </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Sheet1!$B$38:$V$38</c15:sqref>
                        </c15:formulaRef>
                      </c:ext>
                    </c:extLst>
                    <c:numCache>
                      <c:formatCode>General</c:formatCode>
                      <c:ptCount val="21"/>
                      <c:pt idx="0">
                        <c:v>181.63968758516552</c:v>
                      </c:pt>
                      <c:pt idx="1">
                        <c:v>141.81641303204083</c:v>
                      </c:pt>
                      <c:pt idx="2">
                        <c:v>136.92340850850013</c:v>
                      </c:pt>
                      <c:pt idx="3">
                        <c:v>122.92877686862187</c:v>
                      </c:pt>
                      <c:pt idx="4">
                        <c:v>94.278268858703825</c:v>
                      </c:pt>
                      <c:pt idx="5">
                        <c:v>78.550279123461635</c:v>
                      </c:pt>
                      <c:pt idx="6">
                        <c:v>26.215896364608394</c:v>
                      </c:pt>
                      <c:pt idx="7">
                        <c:v>31.052027088192101</c:v>
                      </c:pt>
                      <c:pt idx="8">
                        <c:v>32.152808479406211</c:v>
                      </c:pt>
                      <c:pt idx="9">
                        <c:v>36.327008907590582</c:v>
                      </c:pt>
                      <c:pt idx="10">
                        <c:v>37.814531590721515</c:v>
                      </c:pt>
                      <c:pt idx="11">
                        <c:v>39.673705496857025</c:v>
                      </c:pt>
                      <c:pt idx="12">
                        <c:v>47.79876019916351</c:v>
                      </c:pt>
                      <c:pt idx="13">
                        <c:v>42.928654589567323</c:v>
                      </c:pt>
                      <c:pt idx="14">
                        <c:v>51.192702261110121</c:v>
                      </c:pt>
                      <c:pt idx="15">
                        <c:v>55.562925337169276</c:v>
                      </c:pt>
                      <c:pt idx="16">
                        <c:v>55.97626788545498</c:v>
                      </c:pt>
                      <c:pt idx="17">
                        <c:v>55.563866031042032</c:v>
                      </c:pt>
                      <c:pt idx="18">
                        <c:v>57.575165612594446</c:v>
                      </c:pt>
                      <c:pt idx="19">
                        <c:v>62.476923612796163</c:v>
                      </c:pt>
                      <c:pt idx="20">
                        <c:v>76.079091063252505</c:v>
                      </c:pt>
                    </c:numCache>
                  </c:numRef>
                </c:val>
                <c:smooth val="0"/>
                <c:extLst xmlns:c15="http://schemas.microsoft.com/office/drawing/2012/chart">
                  <c:ext xmlns:c16="http://schemas.microsoft.com/office/drawing/2014/chart" uri="{C3380CC4-5D6E-409C-BE32-E72D297353CC}">
                    <c16:uniqueId val="{00000023-A20F-431F-A05D-87A173BE609F}"/>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Sheet1!$A$39</c15:sqref>
                        </c15:formulaRef>
                      </c:ext>
                    </c:extLst>
                    <c:strCache>
                      <c:ptCount val="1"/>
                      <c:pt idx="0">
                        <c:v>Interest Payment on Total Public Debt (millions of US$)</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Sheet1!$B$39:$V$39</c15:sqref>
                        </c15:formulaRef>
                      </c:ext>
                    </c:extLst>
                    <c:numCache>
                      <c:formatCode>General</c:formatCode>
                      <c:ptCount val="21"/>
                      <c:pt idx="0">
                        <c:v>295.10814341704167</c:v>
                      </c:pt>
                      <c:pt idx="1">
                        <c:v>384.14886285320466</c:v>
                      </c:pt>
                      <c:pt idx="2">
                        <c:v>301.50035722791142</c:v>
                      </c:pt>
                      <c:pt idx="3">
                        <c:v>411.69140138212299</c:v>
                      </c:pt>
                      <c:pt idx="4">
                        <c:v>383.73121131741817</c:v>
                      </c:pt>
                      <c:pt idx="5">
                        <c:v>387.64783180026279</c:v>
                      </c:pt>
                      <c:pt idx="6">
                        <c:v>425.98808879263669</c:v>
                      </c:pt>
                      <c:pt idx="7">
                        <c:v>453.18776393037388</c:v>
                      </c:pt>
                      <c:pt idx="8">
                        <c:v>562.57765261326927</c:v>
                      </c:pt>
                      <c:pt idx="9">
                        <c:v>722.39328201539536</c:v>
                      </c:pt>
                      <c:pt idx="10">
                        <c:v>986.90435378813868</c:v>
                      </c:pt>
                      <c:pt idx="11">
                        <c:v>1042.1086675291074</c:v>
                      </c:pt>
                      <c:pt idx="12">
                        <c:v>1295.9357378444515</c:v>
                      </c:pt>
                      <c:pt idx="13">
                        <c:v>2026.221198156682</c:v>
                      </c:pt>
                      <c:pt idx="14">
                        <c:v>2205.8191333603313</c:v>
                      </c:pt>
                      <c:pt idx="15">
                        <c:v>2390.5644970102467</c:v>
                      </c:pt>
                      <c:pt idx="16">
                        <c:v>2756.0001912411549</c:v>
                      </c:pt>
                      <c:pt idx="17">
                        <c:v>3073.1138483832983</c:v>
                      </c:pt>
                      <c:pt idx="18">
                        <c:v>3280.8974784339748</c:v>
                      </c:pt>
                      <c:pt idx="19">
                        <c:v>3568.0720499584877</c:v>
                      </c:pt>
                      <c:pt idx="20">
                        <c:v>4285.585365853658</c:v>
                      </c:pt>
                    </c:numCache>
                  </c:numRef>
                </c:val>
                <c:smooth val="0"/>
                <c:extLst xmlns:c15="http://schemas.microsoft.com/office/drawing/2012/chart">
                  <c:ext xmlns:c16="http://schemas.microsoft.com/office/drawing/2014/chart" uri="{C3380CC4-5D6E-409C-BE32-E72D297353CC}">
                    <c16:uniqueId val="{00000024-A20F-431F-A05D-87A173BE609F}"/>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Sheet1!$A$40</c15:sqref>
                        </c15:formulaRef>
                      </c:ext>
                    </c:extLst>
                    <c:strCache>
                      <c:ptCount val="1"/>
                      <c:pt idx="0">
                        <c:v>Debt Service (millions of US$)</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Sheet1!$B$40:$V$40</c15:sqref>
                        </c15:formulaRef>
                      </c:ext>
                    </c:extLst>
                    <c:numCache>
                      <c:formatCode>General</c:formatCode>
                      <c:ptCount val="21"/>
                      <c:pt idx="0">
                        <c:v>566.1924807664393</c:v>
                      </c:pt>
                      <c:pt idx="1">
                        <c:v>575.7684355616816</c:v>
                      </c:pt>
                      <c:pt idx="2">
                        <c:v>439.66420576327698</c:v>
                      </c:pt>
                      <c:pt idx="3">
                        <c:v>701.63135833238914</c:v>
                      </c:pt>
                      <c:pt idx="4">
                        <c:v>595.94385499557916</c:v>
                      </c:pt>
                      <c:pt idx="5">
                        <c:v>617.42225142356551</c:v>
                      </c:pt>
                      <c:pt idx="6">
                        <c:v>680.59556036816457</c:v>
                      </c:pt>
                      <c:pt idx="7">
                        <c:v>784.03543104336188</c:v>
                      </c:pt>
                      <c:pt idx="8">
                        <c:v>974.57964052016905</c:v>
                      </c:pt>
                      <c:pt idx="9">
                        <c:v>1042.6941917424772</c:v>
                      </c:pt>
                      <c:pt idx="10">
                        <c:v>1331.3061364415496</c:v>
                      </c:pt>
                      <c:pt idx="11">
                        <c:v>1420.038809831824</c:v>
                      </c:pt>
                      <c:pt idx="12">
                        <c:v>1627.6731567187999</c:v>
                      </c:pt>
                      <c:pt idx="13">
                        <c:v>2404.7511520737326</c:v>
                      </c:pt>
                      <c:pt idx="14">
                        <c:v>2620.4292701161958</c:v>
                      </c:pt>
                      <c:pt idx="15">
                        <c:v>3110.763111450623</c:v>
                      </c:pt>
                      <c:pt idx="16">
                        <c:v>3856.5308854465479</c:v>
                      </c:pt>
                      <c:pt idx="17">
                        <c:v>4185.492708993751</c:v>
                      </c:pt>
                      <c:pt idx="18">
                        <c:v>4373.417800265428</c:v>
                      </c:pt>
                      <c:pt idx="19">
                        <c:v>5597.2187127747884</c:v>
                      </c:pt>
                      <c:pt idx="20">
                        <c:v>6736.2630662020892</c:v>
                      </c:pt>
                    </c:numCache>
                  </c:numRef>
                </c:val>
                <c:smooth val="0"/>
                <c:extLst xmlns:c15="http://schemas.microsoft.com/office/drawing/2012/chart">
                  <c:ext xmlns:c16="http://schemas.microsoft.com/office/drawing/2014/chart" uri="{C3380CC4-5D6E-409C-BE32-E72D297353CC}">
                    <c16:uniqueId val="{00000025-A20F-431F-A05D-87A173BE609F}"/>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Sheet1!$A$41</c15:sqref>
                        </c15:formulaRef>
                      </c:ext>
                    </c:extLst>
                    <c:strCache>
                      <c:ptCount val="1"/>
                      <c:pt idx="0">
                        <c:v>Domestic Revenue (millions 0f US$)</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Sheet1!$B$41:$V$41</c15:sqref>
                        </c15:formulaRef>
                      </c:ext>
                    </c:extLst>
                    <c:numCache>
                      <c:formatCode>General</c:formatCode>
                      <c:ptCount val="21"/>
                      <c:pt idx="0">
                        <c:v>698.359703875744</c:v>
                      </c:pt>
                      <c:pt idx="1">
                        <c:v>951.75740868366643</c:v>
                      </c:pt>
                      <c:pt idx="2">
                        <c:v>1163.0150035722793</c:v>
                      </c:pt>
                      <c:pt idx="3">
                        <c:v>1556.9276084740002</c:v>
                      </c:pt>
                      <c:pt idx="4">
                        <c:v>2099.6905393457114</c:v>
                      </c:pt>
                      <c:pt idx="5">
                        <c:v>2535.6986421375382</c:v>
                      </c:pt>
                      <c:pt idx="6">
                        <c:v>2768.7060097455333</c:v>
                      </c:pt>
                      <c:pt idx="7">
                        <c:v>3760.4284684313525</c:v>
                      </c:pt>
                      <c:pt idx="8">
                        <c:v>3977.8017062867552</c:v>
                      </c:pt>
                      <c:pt idx="9">
                        <c:v>3970.5388383484951</c:v>
                      </c:pt>
                      <c:pt idx="10">
                        <c:v>5004.2509427494006</c:v>
                      </c:pt>
                      <c:pt idx="11">
                        <c:v>7084.6701164294955</c:v>
                      </c:pt>
                      <c:pt idx="12">
                        <c:v>7748.3774869666986</c:v>
                      </c:pt>
                      <c:pt idx="13">
                        <c:v>8160.5990783410143</c:v>
                      </c:pt>
                      <c:pt idx="14">
                        <c:v>7827.7623750038938</c:v>
                      </c:pt>
                      <c:pt idx="15">
                        <c:v>7324.9216342227955</c:v>
                      </c:pt>
                      <c:pt idx="16">
                        <c:v>7535.5947599923502</c:v>
                      </c:pt>
                      <c:pt idx="17">
                        <c:v>8738.3615614527662</c:v>
                      </c:pt>
                      <c:pt idx="18">
                        <c:v>9642.8956536164569</c:v>
                      </c:pt>
                      <c:pt idx="19">
                        <c:v>10323.773598527236</c:v>
                      </c:pt>
                      <c:pt idx="20">
                        <c:v>9390.8623693379795</c:v>
                      </c:pt>
                    </c:numCache>
                  </c:numRef>
                </c:val>
                <c:smooth val="0"/>
                <c:extLst xmlns:c15="http://schemas.microsoft.com/office/drawing/2012/chart">
                  <c:ext xmlns:c16="http://schemas.microsoft.com/office/drawing/2014/chart" uri="{C3380CC4-5D6E-409C-BE32-E72D297353CC}">
                    <c16:uniqueId val="{00000026-A20F-431F-A05D-87A173BE609F}"/>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Sheet1!$A$42</c15:sqref>
                        </c15:formulaRef>
                      </c:ext>
                    </c:extLst>
                    <c:strCache>
                      <c:ptCount val="1"/>
                      <c:pt idx="0">
                        <c:v>Interest Payment on Total Public Debt-to-Domestic Revenue Ratio (%)</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Sheet1!$B$42:$V$42</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12.051492741714597</c:v>
                      </c:pt>
                      <c:pt idx="8">
                        <c:v>14.142928535732135</c:v>
                      </c:pt>
                      <c:pt idx="9">
                        <c:v>18.193834928356161</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45.635695608174217</c:v>
                      </c:pt>
                    </c:numCache>
                  </c:numRef>
                </c:val>
                <c:smooth val="0"/>
                <c:extLst xmlns:c15="http://schemas.microsoft.com/office/drawing/2012/chart">
                  <c:ext xmlns:c16="http://schemas.microsoft.com/office/drawing/2014/chart" uri="{C3380CC4-5D6E-409C-BE32-E72D297353CC}">
                    <c16:uniqueId val="{00000027-A20F-431F-A05D-87A173BE609F}"/>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Sheet1!$A$43</c15:sqref>
                        </c15:formulaRef>
                      </c:ext>
                    </c:extLst>
                    <c:strCache>
                      <c:ptCount val="1"/>
                      <c:pt idx="0">
                        <c:v>Debt Service-to-Domestic Revenue Ratio (%)</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Sheet1!$B$43:$V$43</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26.260773013271294</c:v>
                      </c:pt>
                      <c:pt idx="10">
                        <c:v>26.603504733719703</c:v>
                      </c:pt>
                      <c:pt idx="11">
                        <c:v>20.043824010079522</c:v>
                      </c:pt>
                      <c:pt idx="12">
                        <c:v>21.006632155656558</c:v>
                      </c:pt>
                      <c:pt idx="13">
                        <c:v>29.467826185165315</c:v>
                      </c:pt>
                      <c:pt idx="14">
                        <c:v>33.476096291373338</c:v>
                      </c:pt>
                      <c:pt idx="15">
                        <c:v>42.468210129604863</c:v>
                      </c:pt>
                      <c:pt idx="16">
                        <c:v>51.177524910461912</c:v>
                      </c:pt>
                      <c:pt idx="17">
                        <c:v>47.897911748777609</c:v>
                      </c:pt>
                      <c:pt idx="18">
                        <c:v>45.353781243347044</c:v>
                      </c:pt>
                      <c:pt idx="19">
                        <c:v>54.216790588794716</c:v>
                      </c:pt>
                      <c:pt idx="20">
                        <c:v>71.732102987651075</c:v>
                      </c:pt>
                    </c:numCache>
                  </c:numRef>
                </c:val>
                <c:smooth val="0"/>
                <c:extLst xmlns:c15="http://schemas.microsoft.com/office/drawing/2012/chart">
                  <c:ext xmlns:c16="http://schemas.microsoft.com/office/drawing/2014/chart" uri="{C3380CC4-5D6E-409C-BE32-E72D297353CC}">
                    <c16:uniqueId val="{00000028-A20F-431F-A05D-87A173BE609F}"/>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Sheet1!$A$44</c15:sqref>
                        </c15:formulaRef>
                      </c:ext>
                    </c:extLst>
                    <c:strCache>
                      <c:ptCount val="1"/>
                      <c:pt idx="0">
                        <c:v>Total Public Debt-to-Tax Revenue Ratio (%)</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Sheet1!$B$44:$V$44</c15:sqref>
                        </c15:formulaRef>
                      </c:ext>
                    </c:extLst>
                    <c:numCache>
                      <c:formatCode>General</c:formatCode>
                      <c:ptCount val="21"/>
                      <c:pt idx="0">
                        <c:v>1117.1908480757468</c:v>
                      </c:pt>
                      <c:pt idx="1">
                        <c:v>822.17616669208485</c:v>
                      </c:pt>
                      <c:pt idx="2">
                        <c:v>765.13713764258546</c:v>
                      </c:pt>
                      <c:pt idx="3">
                        <c:v>628.62521340531737</c:v>
                      </c:pt>
                      <c:pt idx="4">
                        <c:v>432.32429670575937</c:v>
                      </c:pt>
                      <c:pt idx="5">
                        <c:v>378.29877437961966</c:v>
                      </c:pt>
                      <c:pt idx="6">
                        <c:v>210.79234560312256</c:v>
                      </c:pt>
                      <c:pt idx="7">
                        <c:v>217.03967059704286</c:v>
                      </c:pt>
                      <c:pt idx="8">
                        <c:v>225.6892409726826</c:v>
                      </c:pt>
                      <c:pt idx="9">
                        <c:v>285.45084454635827</c:v>
                      </c:pt>
                      <c:pt idx="10">
                        <c:v>290.17127439542668</c:v>
                      </c:pt>
                      <c:pt idx="11">
                        <c:v>262.15510297867075</c:v>
                      </c:pt>
                      <c:pt idx="12">
                        <c:v>311.02272427556886</c:v>
                      </c:pt>
                      <c:pt idx="13">
                        <c:v>399.586883207217</c:v>
                      </c:pt>
                      <c:pt idx="14">
                        <c:v>445.63553779188618</c:v>
                      </c:pt>
                      <c:pt idx="15">
                        <c:v>467.18303775125634</c:v>
                      </c:pt>
                      <c:pt idx="16">
                        <c:v>495.77749195029213</c:v>
                      </c:pt>
                      <c:pt idx="17">
                        <c:v>468.76023966447764</c:v>
                      </c:pt>
                      <c:pt idx="18">
                        <c:v>458.04541053954335</c:v>
                      </c:pt>
                      <c:pt idx="19">
                        <c:v>510.45328919966522</c:v>
                      </c:pt>
                      <c:pt idx="20">
                        <c:v>656.01829918208887</c:v>
                      </c:pt>
                    </c:numCache>
                  </c:numRef>
                </c:val>
                <c:smooth val="0"/>
                <c:extLst xmlns:c15="http://schemas.microsoft.com/office/drawing/2012/chart">
                  <c:ext xmlns:c16="http://schemas.microsoft.com/office/drawing/2014/chart" uri="{C3380CC4-5D6E-409C-BE32-E72D297353CC}">
                    <c16:uniqueId val="{00000029-A20F-431F-A05D-87A173BE609F}"/>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Sheet1!$A$45</c15:sqref>
                        </c15:formulaRef>
                      </c:ext>
                    </c:extLst>
                    <c:strCache>
                      <c:ptCount val="1"/>
                      <c:pt idx="0">
                        <c:v>Total Public Debt-to-Domestic Revenue Ratio (%)</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Sheet1!$B$45:$V$45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A-A20F-431F-A05D-87A173BE609F}"/>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Sheet1!$A$46</c15:sqref>
                        </c15:formulaRef>
                      </c:ext>
                    </c:extLst>
                    <c:strCache>
                      <c:ptCount val="1"/>
                      <c:pt idx="0">
                        <c:v>Interest Payment on Total Public Debt-to-Tax Revenue Ratio (%)</c:v>
                      </c:pt>
                    </c:strCache>
                  </c:strRef>
                </c:tx>
                <c:spPr>
                  <a:ln w="28575" cap="rnd">
                    <a:solidFill>
                      <a:schemeClr val="accent1">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Sheet1!$B$46:$V$46</c15:sqref>
                        </c15:formulaRef>
                      </c:ext>
                    </c:extLst>
                    <c:numCache>
                      <c:formatCode>General</c:formatCode>
                      <c:ptCount val="21"/>
                      <c:pt idx="0">
                        <c:v>46.050694271411416</c:v>
                      </c:pt>
                      <c:pt idx="1">
                        <c:v>42.504193991154487</c:v>
                      </c:pt>
                      <c:pt idx="2">
                        <c:v>29.622696694940036</c:v>
                      </c:pt>
                      <c:pt idx="3">
                        <c:v>28.474937510284352</c:v>
                      </c:pt>
                      <c:pt idx="4">
                        <c:v>19.950468594675659</c:v>
                      </c:pt>
                      <c:pt idx="5">
                        <c:v>17.572685890721722</c:v>
                      </c:pt>
                      <c:pt idx="6">
                        <c:v>16.910901814461528</c:v>
                      </c:pt>
                      <c:pt idx="7">
                        <c:v>13.282377304039656</c:v>
                      </c:pt>
                      <c:pt idx="8">
                        <c:v>15.797369430973731</c:v>
                      </c:pt>
                      <c:pt idx="9">
                        <c:v>22.164108443745935</c:v>
                      </c:pt>
                      <c:pt idx="10">
                        <c:v>23.989600173330444</c:v>
                      </c:pt>
                      <c:pt idx="11">
                        <c:v>17.797568810785254</c:v>
                      </c:pt>
                      <c:pt idx="12">
                        <c:v>21.04694762669984</c:v>
                      </c:pt>
                      <c:pt idx="13">
                        <c:v>33.099117437165191</c:v>
                      </c:pt>
                      <c:pt idx="14">
                        <c:v>39.656866094440794</c:v>
                      </c:pt>
                      <c:pt idx="15">
                        <c:v>42.298876075614373</c:v>
                      </c:pt>
                      <c:pt idx="16">
                        <c:v>47.47628944603926</c:v>
                      </c:pt>
                      <c:pt idx="17">
                        <c:v>44.609554236430213</c:v>
                      </c:pt>
                      <c:pt idx="18">
                        <c:v>41.874138859173335</c:v>
                      </c:pt>
                      <c:pt idx="19">
                        <c:v>46.217287829693319</c:v>
                      </c:pt>
                      <c:pt idx="20">
                        <c:v>55.338603706538201</c:v>
                      </c:pt>
                    </c:numCache>
                  </c:numRef>
                </c:val>
                <c:smooth val="0"/>
                <c:extLst xmlns:c15="http://schemas.microsoft.com/office/drawing/2012/chart">
                  <c:ext xmlns:c16="http://schemas.microsoft.com/office/drawing/2014/chart" uri="{C3380CC4-5D6E-409C-BE32-E72D297353CC}">
                    <c16:uniqueId val="{0000002B-A20F-431F-A05D-87A173BE609F}"/>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Sheet1!$A$47</c15:sqref>
                        </c15:formulaRef>
                      </c:ext>
                    </c:extLst>
                    <c:strCache>
                      <c:ptCount val="1"/>
                      <c:pt idx="0">
                        <c:v>Interest Payment on Total Public Debt-to-Domestic Revenue Ratio (%)</c:v>
                      </c:pt>
                    </c:strCache>
                  </c:strRef>
                </c:tx>
                <c:spPr>
                  <a:ln w="28575" cap="rnd">
                    <a:solidFill>
                      <a:schemeClr val="accent3">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Sheet1!$B$47:$V$47</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2C-A20F-431F-A05D-87A173BE609F}"/>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Sheet1!$A$49</c15:sqref>
                        </c15:formulaRef>
                      </c:ext>
                    </c:extLst>
                    <c:strCache>
                      <c:ptCount val="1"/>
                      <c:pt idx="0">
                        <c:v>Debt Service-to-Domestic Revenue Ratio (%)</c:v>
                      </c:pt>
                    </c:strCache>
                  </c:strRef>
                </c:tx>
                <c:spPr>
                  <a:ln w="28575" cap="rnd">
                    <a:solidFill>
                      <a:schemeClr val="accent1">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Sheet1!$B$49:$V$49</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2D-A20F-431F-A05D-87A173BE609F}"/>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Sheet1!$A$50</c15:sqref>
                        </c15:formulaRef>
                      </c:ext>
                    </c:extLst>
                    <c:strCache>
                      <c:ptCount val="1"/>
                      <c:pt idx="0">
                        <c:v>Total Public Debt-to-GDP Ratio (%)</c:v>
                      </c:pt>
                    </c:strCache>
                  </c:strRef>
                </c:tx>
                <c:spPr>
                  <a:ln w="28575" cap="rnd">
                    <a:solidFill>
                      <a:schemeClr val="accent3">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Sheet1!$B$50:$V$50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2E-A20F-431F-A05D-87A173BE609F}"/>
                  </c:ext>
                </c:extLst>
              </c15:ser>
            </c15:filteredLineSeries>
          </c:ext>
        </c:extLst>
      </c:lineChart>
      <c:catAx>
        <c:axId val="66329072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51815337368543224"/>
              <c:y val="0.7727770487022455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663287120"/>
        <c:crosses val="autoZero"/>
        <c:auto val="1"/>
        <c:lblAlgn val="ctr"/>
        <c:lblOffset val="100"/>
        <c:noMultiLvlLbl val="0"/>
      </c:catAx>
      <c:valAx>
        <c:axId val="663287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Ratio in %</a:t>
                </a:r>
              </a:p>
            </c:rich>
          </c:tx>
          <c:layout>
            <c:manualLayout>
              <c:xMode val="edge"/>
              <c:yMode val="edge"/>
              <c:x val="2.3582766439909298E-2"/>
              <c:y val="0.3387073490813648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6632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Ghana’s Interest Payment on Total Public Debt-to-Tax Revenue Ratio (%) </a:t>
            </a:r>
          </a:p>
          <a:p>
            <a:pPr>
              <a:defRPr/>
            </a:pPr>
            <a:r>
              <a:rPr lang="en-US" b="1" dirty="0"/>
              <a:t>2000 - 2020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lineChart>
        <c:grouping val="standard"/>
        <c:varyColors val="0"/>
        <c:ser>
          <c:idx val="42"/>
          <c:order val="42"/>
          <c:tx>
            <c:strRef>
              <c:f>Sheet1!$A$46</c:f>
              <c:strCache>
                <c:ptCount val="1"/>
                <c:pt idx="0">
                  <c:v>Interest Payment on Total Public Debt-to-Tax Revenue Ratio (%)</c:v>
                </c:pt>
              </c:strCache>
            </c:strRef>
          </c:tx>
          <c:spPr>
            <a:ln w="28575" cap="rnd">
              <a:solidFill>
                <a:schemeClr val="accent1">
                  <a:lumMod val="70000"/>
                </a:schemeClr>
              </a:solidFill>
              <a:round/>
            </a:ln>
            <a:effectLst/>
          </c:spPr>
          <c:marker>
            <c:symbol val="none"/>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Sheet1!$B$46:$V$46</c:f>
              <c:numCache>
                <c:formatCode>General</c:formatCode>
                <c:ptCount val="21"/>
                <c:pt idx="0">
                  <c:v>46.050694271411416</c:v>
                </c:pt>
                <c:pt idx="1">
                  <c:v>42.504193991154487</c:v>
                </c:pt>
                <c:pt idx="2">
                  <c:v>29.622696694940036</c:v>
                </c:pt>
                <c:pt idx="3">
                  <c:v>28.474937510284352</c:v>
                </c:pt>
                <c:pt idx="4">
                  <c:v>19.950468594675659</c:v>
                </c:pt>
                <c:pt idx="5">
                  <c:v>17.572685890721722</c:v>
                </c:pt>
                <c:pt idx="6">
                  <c:v>16.910901814461528</c:v>
                </c:pt>
                <c:pt idx="7">
                  <c:v>13.282377304039656</c:v>
                </c:pt>
                <c:pt idx="8">
                  <c:v>15.797369430973731</c:v>
                </c:pt>
                <c:pt idx="9">
                  <c:v>22.164108443745935</c:v>
                </c:pt>
                <c:pt idx="10">
                  <c:v>23.989600173330444</c:v>
                </c:pt>
                <c:pt idx="11">
                  <c:v>17.797568810785254</c:v>
                </c:pt>
                <c:pt idx="12">
                  <c:v>21.04694762669984</c:v>
                </c:pt>
                <c:pt idx="13">
                  <c:v>33.099117437165191</c:v>
                </c:pt>
                <c:pt idx="14">
                  <c:v>39.656866094440794</c:v>
                </c:pt>
                <c:pt idx="15">
                  <c:v>42.298876075614373</c:v>
                </c:pt>
                <c:pt idx="16">
                  <c:v>47.47628944603926</c:v>
                </c:pt>
                <c:pt idx="17">
                  <c:v>44.609554236430213</c:v>
                </c:pt>
                <c:pt idx="18">
                  <c:v>41.874138859173335</c:v>
                </c:pt>
                <c:pt idx="19">
                  <c:v>46.217287829693319</c:v>
                </c:pt>
                <c:pt idx="20">
                  <c:v>55.338603706538201</c:v>
                </c:pt>
              </c:numCache>
            </c:numRef>
          </c:val>
          <c:smooth val="0"/>
          <c:extLst>
            <c:ext xmlns:c16="http://schemas.microsoft.com/office/drawing/2014/chart" uri="{C3380CC4-5D6E-409C-BE32-E72D297353CC}">
              <c16:uniqueId val="{00000000-1156-4791-97D6-F65A2B6AF2EE}"/>
            </c:ext>
          </c:extLst>
        </c:ser>
        <c:dLbls>
          <c:showLegendKey val="0"/>
          <c:showVal val="0"/>
          <c:showCatName val="0"/>
          <c:showSerName val="0"/>
          <c:showPercent val="0"/>
          <c:showBubbleSize val="0"/>
        </c:dLbls>
        <c:smooth val="0"/>
        <c:axId val="647454008"/>
        <c:axId val="647452696"/>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 Public Debt (millions of US$)</c:v>
                      </c:pt>
                    </c:strCache>
                  </c:strRef>
                </c:tx>
                <c:spPr>
                  <a:ln w="28575" cap="rnd">
                    <a:solidFill>
                      <a:schemeClr val="accent1"/>
                    </a:solidFill>
                    <a:round/>
                  </a:ln>
                  <a:effectLst/>
                </c:spPr>
                <c:marker>
                  <c:symbol val="none"/>
                </c:marker>
                <c:cat>
                  <c:numRef>
                    <c:extLst>
                      <c:ex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Sheet1!$B$2:$V$2</c15:sqref>
                        </c15:formulaRef>
                      </c:ext>
                    </c:extLst>
                    <c:numCache>
                      <c:formatCode>#,##0.00</c:formatCode>
                      <c:ptCount val="21"/>
                      <c:pt idx="0">
                        <c:v>7159.33</c:v>
                      </c:pt>
                      <c:pt idx="1">
                        <c:v>7430.75</c:v>
                      </c:pt>
                      <c:pt idx="2">
                        <c:v>7787.58</c:v>
                      </c:pt>
                      <c:pt idx="3">
                        <c:v>9088.68</c:v>
                      </c:pt>
                      <c:pt idx="4">
                        <c:v>8315.41</c:v>
                      </c:pt>
                      <c:pt idx="5">
                        <c:v>8345.15</c:v>
                      </c:pt>
                      <c:pt idx="6">
                        <c:v>5309.89</c:v>
                      </c:pt>
                      <c:pt idx="7">
                        <c:v>7405.28</c:v>
                      </c:pt>
                      <c:pt idx="8">
                        <c:v>8037.27</c:v>
                      </c:pt>
                      <c:pt idx="9">
                        <c:v>9303.68</c:v>
                      </c:pt>
                      <c:pt idx="10">
                        <c:v>11937.31</c:v>
                      </c:pt>
                      <c:pt idx="11">
                        <c:v>15350.08</c:v>
                      </c:pt>
                      <c:pt idx="12">
                        <c:v>19150.78</c:v>
                      </c:pt>
                      <c:pt idx="13">
                        <c:v>24461.42</c:v>
                      </c:pt>
                      <c:pt idx="14">
                        <c:v>24787.42</c:v>
                      </c:pt>
                      <c:pt idx="15">
                        <c:v>26403.33</c:v>
                      </c:pt>
                      <c:pt idx="16">
                        <c:v>28779.9</c:v>
                      </c:pt>
                      <c:pt idx="17">
                        <c:v>32292.49</c:v>
                      </c:pt>
                      <c:pt idx="18">
                        <c:v>35888.5</c:v>
                      </c:pt>
                      <c:pt idx="19">
                        <c:v>39408.07</c:v>
                      </c:pt>
                      <c:pt idx="20">
                        <c:v>50804</c:v>
                      </c:pt>
                    </c:numCache>
                  </c:numRef>
                </c:val>
                <c:smooth val="0"/>
                <c:extLst>
                  <c:ext xmlns:c16="http://schemas.microsoft.com/office/drawing/2014/chart" uri="{C3380CC4-5D6E-409C-BE32-E72D297353CC}">
                    <c16:uniqueId val="{00000001-1156-4791-97D6-F65A2B6AF2E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Total External Public Debt (millions of US$)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Sheet1!$B$3:$V$3</c15:sqref>
                        </c15:formulaRef>
                      </c:ext>
                    </c:extLst>
                    <c:numCache>
                      <c:formatCode>#,##0.00</c:formatCode>
                      <c:ptCount val="21"/>
                      <c:pt idx="0">
                        <c:v>6021</c:v>
                      </c:pt>
                      <c:pt idx="1">
                        <c:v>6025.61</c:v>
                      </c:pt>
                      <c:pt idx="2">
                        <c:v>6131.31</c:v>
                      </c:pt>
                      <c:pt idx="3">
                        <c:v>7548.9</c:v>
                      </c:pt>
                      <c:pt idx="4">
                        <c:v>6447.88</c:v>
                      </c:pt>
                      <c:pt idx="5">
                        <c:v>6347.8</c:v>
                      </c:pt>
                      <c:pt idx="6">
                        <c:v>2176.5700000000002</c:v>
                      </c:pt>
                      <c:pt idx="7">
                        <c:v>3585.93</c:v>
                      </c:pt>
                      <c:pt idx="8">
                        <c:v>4001.07</c:v>
                      </c:pt>
                      <c:pt idx="9">
                        <c:v>5007.88</c:v>
                      </c:pt>
                      <c:pt idx="10">
                        <c:v>6254.55</c:v>
                      </c:pt>
                      <c:pt idx="11">
                        <c:v>7652.95</c:v>
                      </c:pt>
                      <c:pt idx="12">
                        <c:v>9153.58</c:v>
                      </c:pt>
                      <c:pt idx="13">
                        <c:v>11901.97</c:v>
                      </c:pt>
                      <c:pt idx="14">
                        <c:v>13871.84</c:v>
                      </c:pt>
                      <c:pt idx="15">
                        <c:v>15781.89</c:v>
                      </c:pt>
                      <c:pt idx="16">
                        <c:v>16460.990000000002</c:v>
                      </c:pt>
                      <c:pt idx="17">
                        <c:v>17174.05</c:v>
                      </c:pt>
                      <c:pt idx="18">
                        <c:v>17868.48</c:v>
                      </c:pt>
                      <c:pt idx="19">
                        <c:v>20370.48</c:v>
                      </c:pt>
                      <c:pt idx="20">
                        <c:v>24690</c:v>
                      </c:pt>
                    </c:numCache>
                  </c:numRef>
                </c:val>
                <c:smooth val="0"/>
                <c:extLst xmlns:c15="http://schemas.microsoft.com/office/drawing/2012/chart">
                  <c:ext xmlns:c16="http://schemas.microsoft.com/office/drawing/2014/chart" uri="{C3380CC4-5D6E-409C-BE32-E72D297353CC}">
                    <c16:uniqueId val="{00000002-1156-4791-97D6-F65A2B6AF2E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Total Domestic Public Debt (millions of US$)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Sheet1!$B$4:$V$4</c15:sqref>
                        </c15:formulaRef>
                      </c:ext>
                    </c:extLst>
                    <c:numCache>
                      <c:formatCode>#,##0.00</c:formatCode>
                      <c:ptCount val="21"/>
                      <c:pt idx="0">
                        <c:v>1138.3399999999999</c:v>
                      </c:pt>
                      <c:pt idx="1">
                        <c:v>1405.14</c:v>
                      </c:pt>
                      <c:pt idx="2">
                        <c:v>1656.27</c:v>
                      </c:pt>
                      <c:pt idx="3">
                        <c:v>1539.78</c:v>
                      </c:pt>
                      <c:pt idx="4">
                        <c:v>1867.53</c:v>
                      </c:pt>
                      <c:pt idx="5">
                        <c:v>1997.35</c:v>
                      </c:pt>
                      <c:pt idx="6">
                        <c:v>3133.31</c:v>
                      </c:pt>
                      <c:pt idx="7">
                        <c:v>3819.35</c:v>
                      </c:pt>
                      <c:pt idx="8">
                        <c:v>4038.2</c:v>
                      </c:pt>
                      <c:pt idx="9">
                        <c:v>4295.76</c:v>
                      </c:pt>
                      <c:pt idx="10">
                        <c:v>5682.76</c:v>
                      </c:pt>
                      <c:pt idx="11">
                        <c:v>7697.13</c:v>
                      </c:pt>
                      <c:pt idx="12">
                        <c:v>9997.2000000000007</c:v>
                      </c:pt>
                      <c:pt idx="13">
                        <c:v>12559.45</c:v>
                      </c:pt>
                      <c:pt idx="14">
                        <c:v>10915.6</c:v>
                      </c:pt>
                      <c:pt idx="15">
                        <c:v>10621.43</c:v>
                      </c:pt>
                      <c:pt idx="16">
                        <c:v>12318.91</c:v>
                      </c:pt>
                      <c:pt idx="17">
                        <c:v>15118.44</c:v>
                      </c:pt>
                      <c:pt idx="18">
                        <c:v>18020.02</c:v>
                      </c:pt>
                      <c:pt idx="19">
                        <c:v>19037.599999999999</c:v>
                      </c:pt>
                      <c:pt idx="20">
                        <c:v>26114</c:v>
                      </c:pt>
                    </c:numCache>
                  </c:numRef>
                </c:val>
                <c:smooth val="0"/>
                <c:extLst xmlns:c15="http://schemas.microsoft.com/office/drawing/2012/chart">
                  <c:ext xmlns:c16="http://schemas.microsoft.com/office/drawing/2014/chart" uri="{C3380CC4-5D6E-409C-BE32-E72D297353CC}">
                    <c16:uniqueId val="{00000003-1156-4791-97D6-F65A2B6AF2E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Exchange Rate (cedis per US$)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Sheet1!$B$5:$V$5</c15:sqref>
                        </c15:formulaRef>
                      </c:ext>
                    </c:extLst>
                    <c:numCache>
                      <c:formatCode>#,##0.00</c:formatCode>
                      <c:ptCount val="21"/>
                      <c:pt idx="0">
                        <c:v>0.68889999999999996</c:v>
                      </c:pt>
                      <c:pt idx="1">
                        <c:v>0.72550000000000003</c:v>
                      </c:pt>
                      <c:pt idx="2">
                        <c:v>0.83979999999999999</c:v>
                      </c:pt>
                      <c:pt idx="3">
                        <c:v>0.88270000000000004</c:v>
                      </c:pt>
                      <c:pt idx="4">
                        <c:v>0.90480000000000005</c:v>
                      </c:pt>
                      <c:pt idx="5">
                        <c:v>0.91320000000000001</c:v>
                      </c:pt>
                      <c:pt idx="6">
                        <c:v>0.92349999999999999</c:v>
                      </c:pt>
                      <c:pt idx="7">
                        <c:v>0.97089999999999999</c:v>
                      </c:pt>
                      <c:pt idx="8">
                        <c:v>1.2073</c:v>
                      </c:pt>
                      <c:pt idx="9">
                        <c:v>1.429</c:v>
                      </c:pt>
                      <c:pt idx="10">
                        <c:v>1.4584999999999999</c:v>
                      </c:pt>
                      <c:pt idx="11">
                        <c:v>1.546</c:v>
                      </c:pt>
                      <c:pt idx="12">
                        <c:v>1.8797999999999999</c:v>
                      </c:pt>
                      <c:pt idx="13">
                        <c:v>2.17</c:v>
                      </c:pt>
                      <c:pt idx="14">
                        <c:v>3.2101000000000002</c:v>
                      </c:pt>
                      <c:pt idx="15">
                        <c:v>3.7963</c:v>
                      </c:pt>
                      <c:pt idx="16">
                        <c:v>4.1832000000000003</c:v>
                      </c:pt>
                      <c:pt idx="17">
                        <c:v>4.4164000000000003</c:v>
                      </c:pt>
                      <c:pt idx="18">
                        <c:v>4.8224</c:v>
                      </c:pt>
                      <c:pt idx="19">
                        <c:v>5.5406000000000004</c:v>
                      </c:pt>
                      <c:pt idx="20">
                        <c:v>5.74</c:v>
                      </c:pt>
                    </c:numCache>
                  </c:numRef>
                </c:val>
                <c:smooth val="0"/>
                <c:extLst xmlns:c15="http://schemas.microsoft.com/office/drawing/2012/chart">
                  <c:ext xmlns:c16="http://schemas.microsoft.com/office/drawing/2014/chart" uri="{C3380CC4-5D6E-409C-BE32-E72D297353CC}">
                    <c16:uniqueId val="{00000004-1156-4791-97D6-F65A2B6AF2E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Total Public Debt (millions of cedis)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Sheet1!$B$6:$V$6</c15:sqref>
                        </c15:formulaRef>
                      </c:ext>
                    </c:extLst>
                    <c:numCache>
                      <c:formatCode>General</c:formatCode>
                      <c:ptCount val="21"/>
                      <c:pt idx="0">
                        <c:v>4932.0624369999996</c:v>
                      </c:pt>
                      <c:pt idx="1">
                        <c:v>5391.0091250000005</c:v>
                      </c:pt>
                      <c:pt idx="2">
                        <c:v>6540.0096839999997</c:v>
                      </c:pt>
                      <c:pt idx="3">
                        <c:v>8022.5778360000004</c:v>
                      </c:pt>
                      <c:pt idx="4">
                        <c:v>7523.7829680000004</c:v>
                      </c:pt>
                      <c:pt idx="5">
                        <c:v>7620.7909799999998</c:v>
                      </c:pt>
                      <c:pt idx="6">
                        <c:v>4903.6834150000004</c:v>
                      </c:pt>
                      <c:pt idx="7">
                        <c:v>7189.7863520000001</c:v>
                      </c:pt>
                      <c:pt idx="8">
                        <c:v>9703.396071000001</c:v>
                      </c:pt>
                      <c:pt idx="9">
                        <c:v>13294.958720000001</c:v>
                      </c:pt>
                      <c:pt idx="10">
                        <c:v>17410.566634999999</c:v>
                      </c:pt>
                      <c:pt idx="11">
                        <c:v>23731.223679999999</c:v>
                      </c:pt>
                      <c:pt idx="12">
                        <c:v>35999.636243999994</c:v>
                      </c:pt>
                      <c:pt idx="13">
                        <c:v>53081.281399999993</c:v>
                      </c:pt>
                      <c:pt idx="14">
                        <c:v>79570.096942000004</c:v>
                      </c:pt>
                      <c:pt idx="15">
                        <c:v>100234.961679</c:v>
                      </c:pt>
                      <c:pt idx="16">
                        <c:v>120392.07768000002</c:v>
                      </c:pt>
                      <c:pt idx="17">
                        <c:v>142616.55283600002</c:v>
                      </c:pt>
                      <c:pt idx="18">
                        <c:v>173068.70240000001</c:v>
                      </c:pt>
                      <c:pt idx="19">
                        <c:v>218344.35264200001</c:v>
                      </c:pt>
                      <c:pt idx="20">
                        <c:v>291614.96000000002</c:v>
                      </c:pt>
                    </c:numCache>
                  </c:numRef>
                </c:val>
                <c:smooth val="0"/>
                <c:extLst xmlns:c15="http://schemas.microsoft.com/office/drawing/2012/chart">
                  <c:ext xmlns:c16="http://schemas.microsoft.com/office/drawing/2014/chart" uri="{C3380CC4-5D6E-409C-BE32-E72D297353CC}">
                    <c16:uniqueId val="{00000005-1156-4791-97D6-F65A2B6AF2E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Total External Public Debt (millions of cedis)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Sheet1!$B$7:$V$7</c15:sqref>
                        </c15:formulaRef>
                      </c:ext>
                    </c:extLst>
                    <c:numCache>
                      <c:formatCode>General</c:formatCode>
                      <c:ptCount val="21"/>
                      <c:pt idx="0">
                        <c:v>4147.8669</c:v>
                      </c:pt>
                      <c:pt idx="1">
                        <c:v>4371.5800550000004</c:v>
                      </c:pt>
                      <c:pt idx="2">
                        <c:v>5149.0741379999999</c:v>
                      </c:pt>
                      <c:pt idx="3">
                        <c:v>6663.4140299999999</c:v>
                      </c:pt>
                      <c:pt idx="4">
                        <c:v>5834.0418240000008</c:v>
                      </c:pt>
                      <c:pt idx="5">
                        <c:v>5796.8109599999998</c:v>
                      </c:pt>
                      <c:pt idx="6">
                        <c:v>2010.0623950000002</c:v>
                      </c:pt>
                      <c:pt idx="7">
                        <c:v>3481.5794369999999</c:v>
                      </c:pt>
                      <c:pt idx="8">
                        <c:v>4830.4918110000008</c:v>
                      </c:pt>
                      <c:pt idx="9">
                        <c:v>7156.2605200000007</c:v>
                      </c:pt>
                      <c:pt idx="10">
                        <c:v>9122.2611749999996</c:v>
                      </c:pt>
                      <c:pt idx="11">
                        <c:v>11831.4607</c:v>
                      </c:pt>
                      <c:pt idx="12">
                        <c:v>17206.899684</c:v>
                      </c:pt>
                      <c:pt idx="13">
                        <c:v>25827.274899999997</c:v>
                      </c:pt>
                      <c:pt idx="14">
                        <c:v>44529.993584000003</c:v>
                      </c:pt>
                      <c:pt idx="15">
                        <c:v>59912.789006999999</c:v>
                      </c:pt>
                      <c:pt idx="16">
                        <c:v>68859.613368000006</c:v>
                      </c:pt>
                      <c:pt idx="17">
                        <c:v>75847.474419999999</c:v>
                      </c:pt>
                      <c:pt idx="18">
                        <c:v>86168.957951999997</c:v>
                      </c:pt>
                      <c:pt idx="19">
                        <c:v>112864.681488</c:v>
                      </c:pt>
                      <c:pt idx="20">
                        <c:v>141720.6</c:v>
                      </c:pt>
                    </c:numCache>
                  </c:numRef>
                </c:val>
                <c:smooth val="0"/>
                <c:extLst xmlns:c15="http://schemas.microsoft.com/office/drawing/2012/chart">
                  <c:ext xmlns:c16="http://schemas.microsoft.com/office/drawing/2014/chart" uri="{C3380CC4-5D6E-409C-BE32-E72D297353CC}">
                    <c16:uniqueId val="{00000006-1156-4791-97D6-F65A2B6AF2E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Total Domestic Public Debt (millions of cedis)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Sheet1!$B$8:$V$8</c15:sqref>
                        </c15:formulaRef>
                      </c:ext>
                    </c:extLst>
                    <c:numCache>
                      <c:formatCode>General</c:formatCode>
                      <c:ptCount val="21"/>
                      <c:pt idx="0">
                        <c:v>784.20242599999995</c:v>
                      </c:pt>
                      <c:pt idx="1">
                        <c:v>1019.4290700000001</c:v>
                      </c:pt>
                      <c:pt idx="2">
                        <c:v>1390.9355459999999</c:v>
                      </c:pt>
                      <c:pt idx="3">
                        <c:v>1359.163806</c:v>
                      </c:pt>
                      <c:pt idx="4">
                        <c:v>1689.7411440000001</c:v>
                      </c:pt>
                      <c:pt idx="5">
                        <c:v>1823.98002</c:v>
                      </c:pt>
                      <c:pt idx="6">
                        <c:v>2893.6117850000001</c:v>
                      </c:pt>
                      <c:pt idx="7">
                        <c:v>3708.2069149999998</c:v>
                      </c:pt>
                      <c:pt idx="8">
                        <c:v>4875.3188600000003</c:v>
                      </c:pt>
                      <c:pt idx="9">
                        <c:v>6138.6410400000004</c:v>
                      </c:pt>
                      <c:pt idx="10">
                        <c:v>8288.3054599999996</c:v>
                      </c:pt>
                      <c:pt idx="11">
                        <c:v>11899.762980000001</c:v>
                      </c:pt>
                      <c:pt idx="12">
                        <c:v>18792.736560000001</c:v>
                      </c:pt>
                      <c:pt idx="13">
                        <c:v>27254.0065</c:v>
                      </c:pt>
                      <c:pt idx="14">
                        <c:v>35040.167560000002</c:v>
                      </c:pt>
                      <c:pt idx="15">
                        <c:v>40322.134708999998</c:v>
                      </c:pt>
                      <c:pt idx="16">
                        <c:v>51532.464312000004</c:v>
                      </c:pt>
                      <c:pt idx="17">
                        <c:v>66769.078416000004</c:v>
                      </c:pt>
                      <c:pt idx="18">
                        <c:v>86899.744447999998</c:v>
                      </c:pt>
                      <c:pt idx="19">
                        <c:v>105479.72656</c:v>
                      </c:pt>
                      <c:pt idx="20" formatCode="0.0">
                        <c:v>149894.36000000002</c:v>
                      </c:pt>
                    </c:numCache>
                  </c:numRef>
                </c:val>
                <c:smooth val="0"/>
                <c:extLst xmlns:c15="http://schemas.microsoft.com/office/drawing/2012/chart">
                  <c:ext xmlns:c16="http://schemas.microsoft.com/office/drawing/2014/chart" uri="{C3380CC4-5D6E-409C-BE32-E72D297353CC}">
                    <c16:uniqueId val="{00000007-1156-4791-97D6-F65A2B6AF2E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Nominal GDP (millions of cedis)(revised)</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Sheet1!$B$9:$V$9</c15:sqref>
                        </c15:formulaRef>
                      </c:ext>
                    </c:extLst>
                    <c:numCache>
                      <c:formatCode>#,##0.00</c:formatCode>
                      <c:ptCount val="21"/>
                      <c:pt idx="0">
                        <c:v>2715.3</c:v>
                      </c:pt>
                      <c:pt idx="1">
                        <c:v>3801.4</c:v>
                      </c:pt>
                      <c:pt idx="2">
                        <c:v>4776.3999999999996</c:v>
                      </c:pt>
                      <c:pt idx="3">
                        <c:v>6526.2</c:v>
                      </c:pt>
                      <c:pt idx="4">
                        <c:v>7980.4</c:v>
                      </c:pt>
                      <c:pt idx="5">
                        <c:v>9701.7999999999993</c:v>
                      </c:pt>
                      <c:pt idx="6">
                        <c:v>18705</c:v>
                      </c:pt>
                      <c:pt idx="7">
                        <c:v>23154</c:v>
                      </c:pt>
                      <c:pt idx="8">
                        <c:v>30179</c:v>
                      </c:pt>
                      <c:pt idx="9">
                        <c:v>36598</c:v>
                      </c:pt>
                      <c:pt idx="10">
                        <c:v>46042</c:v>
                      </c:pt>
                      <c:pt idx="11">
                        <c:v>59816</c:v>
                      </c:pt>
                      <c:pt idx="12">
                        <c:v>75315</c:v>
                      </c:pt>
                      <c:pt idx="13">
                        <c:v>123650</c:v>
                      </c:pt>
                      <c:pt idx="14">
                        <c:v>155432.5</c:v>
                      </c:pt>
                      <c:pt idx="15">
                        <c:v>180399</c:v>
                      </c:pt>
                      <c:pt idx="16">
                        <c:v>215077</c:v>
                      </c:pt>
                      <c:pt idx="17">
                        <c:v>256671.4</c:v>
                      </c:pt>
                      <c:pt idx="18">
                        <c:v>300596.09999999998</c:v>
                      </c:pt>
                      <c:pt idx="19">
                        <c:v>349480</c:v>
                      </c:pt>
                      <c:pt idx="20">
                        <c:v>383305</c:v>
                      </c:pt>
                    </c:numCache>
                  </c:numRef>
                </c:val>
                <c:smooth val="0"/>
                <c:extLst xmlns:c15="http://schemas.microsoft.com/office/drawing/2012/chart">
                  <c:ext xmlns:c16="http://schemas.microsoft.com/office/drawing/2014/chart" uri="{C3380CC4-5D6E-409C-BE32-E72D297353CC}">
                    <c16:uniqueId val="{00000008-1156-4791-97D6-F65A2B6AF2E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Tax Revenue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Sheet1!$B$10:$V$10</c15:sqref>
                        </c15:formulaRef>
                      </c:ext>
                    </c:extLst>
                    <c:numCache>
                      <c:formatCode>#,##0.00</c:formatCode>
                      <c:ptCount val="21"/>
                      <c:pt idx="0">
                        <c:v>441.47</c:v>
                      </c:pt>
                      <c:pt idx="1">
                        <c:v>655.7</c:v>
                      </c:pt>
                      <c:pt idx="2">
                        <c:v>854.75</c:v>
                      </c:pt>
                      <c:pt idx="3">
                        <c:v>1276.21</c:v>
                      </c:pt>
                      <c:pt idx="4">
                        <c:v>1740.31</c:v>
                      </c:pt>
                      <c:pt idx="5">
                        <c:v>2014.49</c:v>
                      </c:pt>
                      <c:pt idx="6">
                        <c:v>2326.31</c:v>
                      </c:pt>
                      <c:pt idx="7">
                        <c:v>3312.66</c:v>
                      </c:pt>
                      <c:pt idx="8">
                        <c:v>4299.45</c:v>
                      </c:pt>
                      <c:pt idx="9">
                        <c:v>4657.53</c:v>
                      </c:pt>
                      <c:pt idx="10">
                        <c:v>6000.1</c:v>
                      </c:pt>
                      <c:pt idx="11">
                        <c:v>9052.36</c:v>
                      </c:pt>
                      <c:pt idx="12">
                        <c:v>11574.6</c:v>
                      </c:pt>
                      <c:pt idx="13">
                        <c:v>13284.04</c:v>
                      </c:pt>
                      <c:pt idx="14">
                        <c:v>17855.419999999998</c:v>
                      </c:pt>
                      <c:pt idx="15">
                        <c:v>21455.18</c:v>
                      </c:pt>
                      <c:pt idx="16">
                        <c:v>24283.49</c:v>
                      </c:pt>
                      <c:pt idx="17">
                        <c:v>30424.2</c:v>
                      </c:pt>
                      <c:pt idx="18">
                        <c:v>37784.18</c:v>
                      </c:pt>
                      <c:pt idx="19">
                        <c:v>42774.6</c:v>
                      </c:pt>
                      <c:pt idx="20">
                        <c:v>44452.26</c:v>
                      </c:pt>
                    </c:numCache>
                  </c:numRef>
                </c:val>
                <c:smooth val="0"/>
                <c:extLst xmlns:c15="http://schemas.microsoft.com/office/drawing/2012/chart">
                  <c:ext xmlns:c16="http://schemas.microsoft.com/office/drawing/2014/chart" uri="{C3380CC4-5D6E-409C-BE32-E72D297353CC}">
                    <c16:uniqueId val="{00000009-1156-4791-97D6-F65A2B6AF2E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Domestic Revenue (Tax and Non-Tax Revenue)(millions of cedis)</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Sheet1!$B$11:$V$11</c15:sqref>
                        </c15:formulaRef>
                      </c:ext>
                    </c:extLst>
                    <c:numCache>
                      <c:formatCode>General</c:formatCode>
                      <c:ptCount val="21"/>
                      <c:pt idx="0">
                        <c:v>481.1</c:v>
                      </c:pt>
                      <c:pt idx="1">
                        <c:v>690.5</c:v>
                      </c:pt>
                      <c:pt idx="2">
                        <c:v>976.7</c:v>
                      </c:pt>
                      <c:pt idx="3" formatCode="#,##0.00">
                        <c:v>1374.3</c:v>
                      </c:pt>
                      <c:pt idx="4" formatCode="#,##0.00">
                        <c:v>1899.8</c:v>
                      </c:pt>
                      <c:pt idx="5" formatCode="#,##0.00">
                        <c:v>2315.6</c:v>
                      </c:pt>
                      <c:pt idx="6" formatCode="#,##0.00">
                        <c:v>2556.9</c:v>
                      </c:pt>
                      <c:pt idx="7" formatCode="#,##0.00">
                        <c:v>3651</c:v>
                      </c:pt>
                      <c:pt idx="8" formatCode="#,##0.00">
                        <c:v>4802.3999999999996</c:v>
                      </c:pt>
                      <c:pt idx="9" formatCode="#,##0.00">
                        <c:v>5673.9</c:v>
                      </c:pt>
                      <c:pt idx="10" formatCode="#,##0.00">
                        <c:v>7298.7</c:v>
                      </c:pt>
                      <c:pt idx="11" formatCode="#,##0.00">
                        <c:v>10952.9</c:v>
                      </c:pt>
                      <c:pt idx="12" formatCode="#,##0.00">
                        <c:v>14565.4</c:v>
                      </c:pt>
                      <c:pt idx="13" formatCode="#,##0.00">
                        <c:v>17708.5</c:v>
                      </c:pt>
                      <c:pt idx="14" formatCode="#,##0.00">
                        <c:v>25127.9</c:v>
                      </c:pt>
                      <c:pt idx="15" formatCode="#,##0.00">
                        <c:v>27807.599999999999</c:v>
                      </c:pt>
                      <c:pt idx="16" formatCode="#,##0.00">
                        <c:v>31522.9</c:v>
                      </c:pt>
                      <c:pt idx="17" formatCode="#,##0.00">
                        <c:v>38592.1</c:v>
                      </c:pt>
                      <c:pt idx="18" formatCode="#,##0.00">
                        <c:v>46501.9</c:v>
                      </c:pt>
                      <c:pt idx="19" formatCode="#,##0.00">
                        <c:v>57199.9</c:v>
                      </c:pt>
                      <c:pt idx="20" formatCode="#,##0.00">
                        <c:v>53903.55</c:v>
                      </c:pt>
                    </c:numCache>
                  </c:numRef>
                </c:val>
                <c:smooth val="0"/>
                <c:extLst xmlns:c15="http://schemas.microsoft.com/office/drawing/2012/chart">
                  <c:ext xmlns:c16="http://schemas.microsoft.com/office/drawing/2014/chart" uri="{C3380CC4-5D6E-409C-BE32-E72D297353CC}">
                    <c16:uniqueId val="{0000000A-1156-4791-97D6-F65A2B6AF2E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Sheet1!$A$14</c15:sqref>
                        </c15:formulaRef>
                      </c:ext>
                    </c:extLst>
                    <c:strCache>
                      <c:ptCount val="1"/>
                      <c:pt idx="0">
                        <c:v>Exports (millions of US$)</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Sheet1!$B$14:$V$14</c15:sqref>
                        </c15:formulaRef>
                      </c:ext>
                    </c:extLst>
                    <c:numCache>
                      <c:formatCode>#,##0.00</c:formatCode>
                      <c:ptCount val="21"/>
                      <c:pt idx="0">
                        <c:v>2431.8000000000002</c:v>
                      </c:pt>
                      <c:pt idx="1">
                        <c:v>2404.1</c:v>
                      </c:pt>
                      <c:pt idx="2">
                        <c:v>2627.9</c:v>
                      </c:pt>
                      <c:pt idx="3">
                        <c:v>3104.8</c:v>
                      </c:pt>
                      <c:pt idx="4">
                        <c:v>3490.7</c:v>
                      </c:pt>
                      <c:pt idx="5">
                        <c:v>3911.6</c:v>
                      </c:pt>
                      <c:pt idx="6">
                        <c:v>5141.6000000000004</c:v>
                      </c:pt>
                      <c:pt idx="7">
                        <c:v>6072.1</c:v>
                      </c:pt>
                      <c:pt idx="8">
                        <c:v>7140.1</c:v>
                      </c:pt>
                      <c:pt idx="9">
                        <c:v>7609.4</c:v>
                      </c:pt>
                      <c:pt idx="10">
                        <c:v>9484.1</c:v>
                      </c:pt>
                      <c:pt idx="11">
                        <c:v>14614.4</c:v>
                      </c:pt>
                      <c:pt idx="12">
                        <c:v>16926.5</c:v>
                      </c:pt>
                      <c:pt idx="13">
                        <c:v>16344.1</c:v>
                      </c:pt>
                      <c:pt idx="14">
                        <c:v>15262.6</c:v>
                      </c:pt>
                      <c:pt idx="15">
                        <c:v>16462.900000000001</c:v>
                      </c:pt>
                      <c:pt idx="16">
                        <c:v>17391.7</c:v>
                      </c:pt>
                      <c:pt idx="17">
                        <c:v>13825</c:v>
                      </c:pt>
                      <c:pt idx="18">
                        <c:v>14942.7</c:v>
                      </c:pt>
                      <c:pt idx="19">
                        <c:v>15667.5</c:v>
                      </c:pt>
                      <c:pt idx="20">
                        <c:v>14452.8</c:v>
                      </c:pt>
                    </c:numCache>
                  </c:numRef>
                </c:val>
                <c:smooth val="0"/>
                <c:extLst xmlns:c15="http://schemas.microsoft.com/office/drawing/2012/chart">
                  <c:ext xmlns:c16="http://schemas.microsoft.com/office/drawing/2014/chart" uri="{C3380CC4-5D6E-409C-BE32-E72D297353CC}">
                    <c16:uniqueId val="{0000000B-1156-4791-97D6-F65A2B6AF2E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Sheet1!$A$15</c15:sqref>
                        </c15:formulaRef>
                      </c:ext>
                    </c:extLst>
                    <c:strCache>
                      <c:ptCount val="1"/>
                      <c:pt idx="0">
                        <c:v>Interest Payment on Total Public Debt (millions of cedis)</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Sheet1!$B$15:$V$15</c15:sqref>
                        </c15:formulaRef>
                      </c:ext>
                    </c:extLst>
                    <c:numCache>
                      <c:formatCode>General</c:formatCode>
                      <c:ptCount val="21"/>
                      <c:pt idx="0">
                        <c:v>203.3</c:v>
                      </c:pt>
                      <c:pt idx="1">
                        <c:v>278.7</c:v>
                      </c:pt>
                      <c:pt idx="2">
                        <c:v>253.2</c:v>
                      </c:pt>
                      <c:pt idx="3" formatCode="#,##0.00">
                        <c:v>363.4</c:v>
                      </c:pt>
                      <c:pt idx="4" formatCode="#,##0.00">
                        <c:v>347.2</c:v>
                      </c:pt>
                      <c:pt idx="5" formatCode="#,##0.00">
                        <c:v>354</c:v>
                      </c:pt>
                      <c:pt idx="6" formatCode="#,##0.00">
                        <c:v>393.4</c:v>
                      </c:pt>
                      <c:pt idx="7" formatCode="#,##0.00">
                        <c:v>440</c:v>
                      </c:pt>
                      <c:pt idx="8" formatCode="#,##0.00">
                        <c:v>679.2</c:v>
                      </c:pt>
                      <c:pt idx="9" formatCode="#,##0.00">
                        <c:v>1032.3</c:v>
                      </c:pt>
                      <c:pt idx="10" formatCode="#,##0.00">
                        <c:v>1439.4</c:v>
                      </c:pt>
                      <c:pt idx="11" formatCode="#,##0.00">
                        <c:v>1611.1</c:v>
                      </c:pt>
                      <c:pt idx="12" formatCode="#,##0.00">
                        <c:v>2436.1</c:v>
                      </c:pt>
                      <c:pt idx="13" formatCode="#,##0.00">
                        <c:v>4396.8999999999996</c:v>
                      </c:pt>
                      <c:pt idx="14" formatCode="#,##0.00">
                        <c:v>7080.9</c:v>
                      </c:pt>
                      <c:pt idx="15" formatCode="#,##0.00">
                        <c:v>9075.2999999999993</c:v>
                      </c:pt>
                      <c:pt idx="16" formatCode="#,##0.00">
                        <c:v>11528.9</c:v>
                      </c:pt>
                      <c:pt idx="17" formatCode="#,##0.00">
                        <c:v>13572.1</c:v>
                      </c:pt>
                      <c:pt idx="18" formatCode="#,##0.00">
                        <c:v>15821.8</c:v>
                      </c:pt>
                      <c:pt idx="19" formatCode="#,##0.00">
                        <c:v>19769.259999999998</c:v>
                      </c:pt>
                      <c:pt idx="20" formatCode="#,##0.00">
                        <c:v>24599.26</c:v>
                      </c:pt>
                    </c:numCache>
                  </c:numRef>
                </c:val>
                <c:smooth val="0"/>
                <c:extLst xmlns:c15="http://schemas.microsoft.com/office/drawing/2012/chart">
                  <c:ext xmlns:c16="http://schemas.microsoft.com/office/drawing/2014/chart" uri="{C3380CC4-5D6E-409C-BE32-E72D297353CC}">
                    <c16:uniqueId val="{0000000C-1156-4791-97D6-F65A2B6AF2EE}"/>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Sheet1!$A$16</c15:sqref>
                        </c15:formulaRef>
                      </c:ext>
                    </c:extLst>
                    <c:strCache>
                      <c:ptCount val="1"/>
                      <c:pt idx="0">
                        <c:v>Interest Payment on External Public Debt (millions of cedis)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Sheet1!$B$16:$V$16</c15:sqref>
                        </c15:formulaRef>
                      </c:ext>
                    </c:extLst>
                    <c:numCache>
                      <c:formatCode>#,##0.00</c:formatCode>
                      <c:ptCount val="21"/>
                      <c:pt idx="0">
                        <c:v>58.7</c:v>
                      </c:pt>
                      <c:pt idx="1">
                        <c:v>47.8</c:v>
                      </c:pt>
                      <c:pt idx="2">
                        <c:v>51.7</c:v>
                      </c:pt>
                      <c:pt idx="3">
                        <c:v>84.6</c:v>
                      </c:pt>
                      <c:pt idx="4">
                        <c:v>92.7</c:v>
                      </c:pt>
                      <c:pt idx="5">
                        <c:v>85.1</c:v>
                      </c:pt>
                      <c:pt idx="6">
                        <c:v>90.3</c:v>
                      </c:pt>
                      <c:pt idx="7">
                        <c:v>117.8</c:v>
                      </c:pt>
                      <c:pt idx="8">
                        <c:v>197.3</c:v>
                      </c:pt>
                      <c:pt idx="9">
                        <c:v>258.8</c:v>
                      </c:pt>
                      <c:pt idx="10">
                        <c:v>315</c:v>
                      </c:pt>
                      <c:pt idx="11">
                        <c:v>303.3</c:v>
                      </c:pt>
                      <c:pt idx="12">
                        <c:v>556.4</c:v>
                      </c:pt>
                      <c:pt idx="13">
                        <c:v>608.70000000000005</c:v>
                      </c:pt>
                      <c:pt idx="14">
                        <c:v>969.9</c:v>
                      </c:pt>
                      <c:pt idx="15">
                        <c:v>1762.4</c:v>
                      </c:pt>
                      <c:pt idx="16">
                        <c:v>2304</c:v>
                      </c:pt>
                      <c:pt idx="17">
                        <c:v>2532.6999999999998</c:v>
                      </c:pt>
                      <c:pt idx="18">
                        <c:v>3327.8</c:v>
                      </c:pt>
                      <c:pt idx="19">
                        <c:v>4559.79</c:v>
                      </c:pt>
                      <c:pt idx="20">
                        <c:v>6247.19</c:v>
                      </c:pt>
                    </c:numCache>
                  </c:numRef>
                </c:val>
                <c:smooth val="0"/>
                <c:extLst xmlns:c15="http://schemas.microsoft.com/office/drawing/2012/chart">
                  <c:ext xmlns:c16="http://schemas.microsoft.com/office/drawing/2014/chart" uri="{C3380CC4-5D6E-409C-BE32-E72D297353CC}">
                    <c16:uniqueId val="{0000000D-1156-4791-97D6-F65A2B6AF2E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Sheet1!$A$17</c15:sqref>
                        </c15:formulaRef>
                      </c:ext>
                    </c:extLst>
                    <c:strCache>
                      <c:ptCount val="1"/>
                      <c:pt idx="0">
                        <c:v>Interest Payment on Domestic Public Debt (millions of cedis)</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Sheet1!$B$17:$V$17</c15:sqref>
                        </c15:formulaRef>
                      </c:ext>
                    </c:extLst>
                    <c:numCache>
                      <c:formatCode>General</c:formatCode>
                      <c:ptCount val="21"/>
                      <c:pt idx="0">
                        <c:v>144.6</c:v>
                      </c:pt>
                      <c:pt idx="1">
                        <c:v>230.9</c:v>
                      </c:pt>
                      <c:pt idx="2">
                        <c:v>201.5</c:v>
                      </c:pt>
                      <c:pt idx="3" formatCode="#,##0.00">
                        <c:v>278.7</c:v>
                      </c:pt>
                      <c:pt idx="4" formatCode="#,##0.00">
                        <c:v>254.5</c:v>
                      </c:pt>
                      <c:pt idx="5" formatCode="#,##0.00">
                        <c:v>268.89999999999998</c:v>
                      </c:pt>
                      <c:pt idx="6" formatCode="#,##0.00">
                        <c:v>303.10000000000002</c:v>
                      </c:pt>
                      <c:pt idx="7" formatCode="#,##0.00">
                        <c:v>322.2</c:v>
                      </c:pt>
                      <c:pt idx="8" formatCode="#,##0.00">
                        <c:v>481.9</c:v>
                      </c:pt>
                      <c:pt idx="9" formatCode="#,##0.00">
                        <c:v>773.5</c:v>
                      </c:pt>
                      <c:pt idx="10" formatCode="#,##0.00">
                        <c:v>1124.3</c:v>
                      </c:pt>
                      <c:pt idx="11" formatCode="#,##0.00">
                        <c:v>1307.9000000000001</c:v>
                      </c:pt>
                      <c:pt idx="12" formatCode="#,##0.00">
                        <c:v>1879.7</c:v>
                      </c:pt>
                      <c:pt idx="13" formatCode="#,##0.00">
                        <c:v>3788.2</c:v>
                      </c:pt>
                      <c:pt idx="14" formatCode="#,##0.00">
                        <c:v>6111</c:v>
                      </c:pt>
                      <c:pt idx="15" formatCode="#,##0.00">
                        <c:v>7312.9</c:v>
                      </c:pt>
                      <c:pt idx="16" formatCode="#,##0.00">
                        <c:v>9224.9</c:v>
                      </c:pt>
                      <c:pt idx="17" formatCode="#,##0.00">
                        <c:v>11039.5</c:v>
                      </c:pt>
                      <c:pt idx="18" formatCode="#,##0.00">
                        <c:v>12494.1</c:v>
                      </c:pt>
                      <c:pt idx="19" formatCode="#,##0.00">
                        <c:v>15209.47</c:v>
                      </c:pt>
                      <c:pt idx="20" formatCode="#,##0.00">
                        <c:v>18352.060000000001</c:v>
                      </c:pt>
                    </c:numCache>
                  </c:numRef>
                </c:val>
                <c:smooth val="0"/>
                <c:extLst xmlns:c15="http://schemas.microsoft.com/office/drawing/2012/chart">
                  <c:ext xmlns:c16="http://schemas.microsoft.com/office/drawing/2014/chart" uri="{C3380CC4-5D6E-409C-BE32-E72D297353CC}">
                    <c16:uniqueId val="{0000000E-1156-4791-97D6-F65A2B6AF2E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Sheet1!$A$18</c15:sqref>
                        </c15:formulaRef>
                      </c:ext>
                    </c:extLst>
                    <c:strCache>
                      <c:ptCount val="1"/>
                      <c:pt idx="0">
                        <c:v>Recurrent Expenditure (millions of cedis)</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Sheet1!$B$18:$V$18</c15:sqref>
                        </c15:formulaRef>
                      </c:ext>
                    </c:extLst>
                    <c:numCache>
                      <c:formatCode>#,##0.00</c:formatCode>
                      <c:ptCount val="21"/>
                      <c:pt idx="0">
                        <c:v>503.4</c:v>
                      </c:pt>
                      <c:pt idx="1">
                        <c:v>683.1</c:v>
                      </c:pt>
                      <c:pt idx="2" formatCode="General">
                        <c:v>926.4</c:v>
                      </c:pt>
                      <c:pt idx="3">
                        <c:v>1230.2</c:v>
                      </c:pt>
                      <c:pt idx="4">
                        <c:v>1627.8</c:v>
                      </c:pt>
                      <c:pt idx="5">
                        <c:v>1822.1</c:v>
                      </c:pt>
                      <c:pt idx="6">
                        <c:v>2569.1999999999998</c:v>
                      </c:pt>
                      <c:pt idx="7">
                        <c:v>3684.3</c:v>
                      </c:pt>
                      <c:pt idx="8">
                        <c:v>5252.3</c:v>
                      </c:pt>
                      <c:pt idx="9">
                        <c:v>5631.8</c:v>
                      </c:pt>
                      <c:pt idx="10">
                        <c:v>7642.9</c:v>
                      </c:pt>
                      <c:pt idx="11">
                        <c:v>9092</c:v>
                      </c:pt>
                      <c:pt idx="12">
                        <c:v>15213.6</c:v>
                      </c:pt>
                      <c:pt idx="13">
                        <c:v>19508.900000000001</c:v>
                      </c:pt>
                      <c:pt idx="14">
                        <c:v>23314.9</c:v>
                      </c:pt>
                      <c:pt idx="15">
                        <c:v>26338.3</c:v>
                      </c:pt>
                      <c:pt idx="16">
                        <c:v>33552</c:v>
                      </c:pt>
                      <c:pt idx="17">
                        <c:v>38500.699999999997</c:v>
                      </c:pt>
                      <c:pt idx="18">
                        <c:v>47193.599999999999</c:v>
                      </c:pt>
                      <c:pt idx="19">
                        <c:v>56920.9</c:v>
                      </c:pt>
                      <c:pt idx="20">
                        <c:v>77044.31</c:v>
                      </c:pt>
                    </c:numCache>
                  </c:numRef>
                </c:val>
                <c:smooth val="0"/>
                <c:extLst xmlns:c15="http://schemas.microsoft.com/office/drawing/2012/chart">
                  <c:ext xmlns:c16="http://schemas.microsoft.com/office/drawing/2014/chart" uri="{C3380CC4-5D6E-409C-BE32-E72D297353CC}">
                    <c16:uniqueId val="{0000000F-1156-4791-97D6-F65A2B6AF2E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Sheet1!$A$19</c15:sqref>
                        </c15:formulaRef>
                      </c:ext>
                    </c:extLst>
                    <c:strCache>
                      <c:ptCount val="1"/>
                      <c:pt idx="0">
                        <c:v>Capital Expenditure (millions of cedis)</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Sheet1!$B$19:$V$19</c15:sqref>
                        </c15:formulaRef>
                      </c:ext>
                    </c:extLst>
                    <c:numCache>
                      <c:formatCode>General</c:formatCode>
                      <c:ptCount val="21"/>
                      <c:pt idx="0">
                        <c:v>249.1</c:v>
                      </c:pt>
                      <c:pt idx="1">
                        <c:v>286.7</c:v>
                      </c:pt>
                      <c:pt idx="2">
                        <c:v>281.39999999999998</c:v>
                      </c:pt>
                      <c:pt idx="3" formatCode="#,##0.00">
                        <c:v>547.20000000000005</c:v>
                      </c:pt>
                      <c:pt idx="4" formatCode="#,##0.00">
                        <c:v>808.5</c:v>
                      </c:pt>
                      <c:pt idx="5" formatCode="#,##0.00">
                        <c:v>972.7</c:v>
                      </c:pt>
                      <c:pt idx="6" formatCode="#,##0.00">
                        <c:v>1145.4000000000001</c:v>
                      </c:pt>
                      <c:pt idx="7" formatCode="#,##0.00">
                        <c:v>1630.2</c:v>
                      </c:pt>
                      <c:pt idx="8" formatCode="#,##0.00">
                        <c:v>2481.1999999999998</c:v>
                      </c:pt>
                      <c:pt idx="9" formatCode="#,##0.00">
                        <c:v>2496.9</c:v>
                      </c:pt>
                      <c:pt idx="10" formatCode="#,##0.00">
                        <c:v>2394.1999999999998</c:v>
                      </c:pt>
                      <c:pt idx="11" formatCode="#,##0.00">
                        <c:v>2302.5</c:v>
                      </c:pt>
                      <c:pt idx="12" formatCode="#,##0.00">
                        <c:v>3584.2</c:v>
                      </c:pt>
                      <c:pt idx="13" formatCode="#,##0.00">
                        <c:v>4791.2</c:v>
                      </c:pt>
                      <c:pt idx="14" formatCode="#,##0.00">
                        <c:v>6095.7</c:v>
                      </c:pt>
                      <c:pt idx="15" formatCode="#,##0.00">
                        <c:v>7133.6</c:v>
                      </c:pt>
                      <c:pt idx="16" formatCode="#,##0.00">
                        <c:v>7678.1</c:v>
                      </c:pt>
                      <c:pt idx="17" formatCode="#,##0.00">
                        <c:v>6331.4</c:v>
                      </c:pt>
                      <c:pt idx="18" formatCode="#,##0.00">
                        <c:v>4738.3</c:v>
                      </c:pt>
                      <c:pt idx="19" formatCode="#,##0.00">
                        <c:v>6034.5</c:v>
                      </c:pt>
                      <c:pt idx="20" formatCode="#,##0.00">
                        <c:v>12083</c:v>
                      </c:pt>
                    </c:numCache>
                  </c:numRef>
                </c:val>
                <c:smooth val="0"/>
                <c:extLst xmlns:c15="http://schemas.microsoft.com/office/drawing/2012/chart">
                  <c:ext xmlns:c16="http://schemas.microsoft.com/office/drawing/2014/chart" uri="{C3380CC4-5D6E-409C-BE32-E72D297353CC}">
                    <c16:uniqueId val="{00000010-1156-4791-97D6-F65A2B6AF2E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Sheet1!$A$20</c15:sqref>
                        </c15:formulaRef>
                      </c:ext>
                    </c:extLst>
                    <c:strCache>
                      <c:ptCount val="1"/>
                      <c:pt idx="0">
                        <c:v>Total Pubic Debt-to-GDP Ratio (%)</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Sheet1!$B$20:$V$20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11-1156-4791-97D6-F65A2B6AF2EE}"/>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Sheet1!$A$21</c15:sqref>
                        </c15:formulaRef>
                      </c:ext>
                    </c:extLst>
                    <c:strCache>
                      <c:ptCount val="1"/>
                      <c:pt idx="0">
                        <c:v>External Public Debt-to-Total Public Debt Ratio (%)</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Sheet1!$B$21:$V$21</c15:sqref>
                        </c15:formulaRef>
                      </c:ext>
                    </c:extLst>
                    <c:numCache>
                      <c:formatCode>General</c:formatCode>
                      <c:ptCount val="21"/>
                      <c:pt idx="0">
                        <c:v>84.100048468222582</c:v>
                      </c:pt>
                      <c:pt idx="1">
                        <c:v>81.090199508797895</c:v>
                      </c:pt>
                      <c:pt idx="2">
                        <c:v>78.73190387771298</c:v>
                      </c:pt>
                      <c:pt idx="3">
                        <c:v>83.058265886795439</c:v>
                      </c:pt>
                      <c:pt idx="4">
                        <c:v>77.541335905265058</c:v>
                      </c:pt>
                      <c:pt idx="5">
                        <c:v>76.065738782406555</c:v>
                      </c:pt>
                      <c:pt idx="6">
                        <c:v>40.990867984082534</c:v>
                      </c:pt>
                      <c:pt idx="7">
                        <c:v>48.423962361990363</c:v>
                      </c:pt>
                      <c:pt idx="8">
                        <c:v>49.781455643520744</c:v>
                      </c:pt>
                      <c:pt idx="9">
                        <c:v>53.826872807319262</c:v>
                      </c:pt>
                      <c:pt idx="10">
                        <c:v>52.394970056067912</c:v>
                      </c:pt>
                      <c:pt idx="11">
                        <c:v>49.856091955221075</c:v>
                      </c:pt>
                      <c:pt idx="12">
                        <c:v>47.79742652779678</c:v>
                      </c:pt>
                      <c:pt idx="13">
                        <c:v>48.656087831368744</c:v>
                      </c:pt>
                      <c:pt idx="14">
                        <c:v>55.96322650763976</c:v>
                      </c:pt>
                      <c:pt idx="15">
                        <c:v>59.772346897152737</c:v>
                      </c:pt>
                      <c:pt idx="16">
                        <c:v>57.196133412555298</c:v>
                      </c:pt>
                      <c:pt idx="17">
                        <c:v>53.182798848896439</c:v>
                      </c:pt>
                      <c:pt idx="18">
                        <c:v>49.788873873246303</c:v>
                      </c:pt>
                      <c:pt idx="19">
                        <c:v>51.691138388659986</c:v>
                      </c:pt>
                      <c:pt idx="20">
                        <c:v>48.598535548382017</c:v>
                      </c:pt>
                    </c:numCache>
                  </c:numRef>
                </c:val>
                <c:smooth val="0"/>
                <c:extLst xmlns:c15="http://schemas.microsoft.com/office/drawing/2012/chart">
                  <c:ext xmlns:c16="http://schemas.microsoft.com/office/drawing/2014/chart" uri="{C3380CC4-5D6E-409C-BE32-E72D297353CC}">
                    <c16:uniqueId val="{00000012-1156-4791-97D6-F65A2B6AF2EE}"/>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Sheet1!$A$22</c15:sqref>
                        </c15:formulaRef>
                      </c:ext>
                    </c:extLst>
                    <c:strCache>
                      <c:ptCount val="1"/>
                      <c:pt idx="0">
                        <c:v>Domestic Public Debt-to-Total Public Debt Rato (%) </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Sheet1!$B$22:$V$22</c15:sqref>
                        </c15:formulaRef>
                      </c:ext>
                    </c:extLst>
                    <c:numCache>
                      <c:formatCode>General</c:formatCode>
                      <c:ptCount val="21"/>
                      <c:pt idx="0">
                        <c:v>15.900091209652297</c:v>
                      </c:pt>
                      <c:pt idx="1">
                        <c:v>18.909800491202098</c:v>
                      </c:pt>
                      <c:pt idx="2">
                        <c:v>21.268096122287027</c:v>
                      </c:pt>
                      <c:pt idx="3">
                        <c:v>16.941734113204557</c:v>
                      </c:pt>
                      <c:pt idx="4">
                        <c:v>22.458664094734957</c:v>
                      </c:pt>
                      <c:pt idx="5">
                        <c:v>23.934261217593452</c:v>
                      </c:pt>
                      <c:pt idx="6">
                        <c:v>59.008943688098995</c:v>
                      </c:pt>
                      <c:pt idx="7">
                        <c:v>51.576037638009645</c:v>
                      </c:pt>
                      <c:pt idx="8">
                        <c:v>50.243428427811935</c:v>
                      </c:pt>
                      <c:pt idx="9">
                        <c:v>46.17269725527963</c:v>
                      </c:pt>
                      <c:pt idx="10">
                        <c:v>47.605029943932095</c:v>
                      </c:pt>
                      <c:pt idx="11">
                        <c:v>50.143908044778918</c:v>
                      </c:pt>
                      <c:pt idx="12">
                        <c:v>52.202573472203227</c:v>
                      </c:pt>
                      <c:pt idx="13">
                        <c:v>51.34391216863127</c:v>
                      </c:pt>
                      <c:pt idx="14">
                        <c:v>44.036854178450199</c:v>
                      </c:pt>
                      <c:pt idx="15">
                        <c:v>40.227615228836669</c:v>
                      </c:pt>
                      <c:pt idx="16">
                        <c:v>42.803866587444702</c:v>
                      </c:pt>
                      <c:pt idx="17">
                        <c:v>46.817201151103554</c:v>
                      </c:pt>
                      <c:pt idx="18">
                        <c:v>50.21112612675369</c:v>
                      </c:pt>
                      <c:pt idx="19">
                        <c:v>48.308886986853196</c:v>
                      </c:pt>
                      <c:pt idx="20">
                        <c:v>51.401464451617983</c:v>
                      </c:pt>
                    </c:numCache>
                  </c:numRef>
                </c:val>
                <c:smooth val="0"/>
                <c:extLst xmlns:c15="http://schemas.microsoft.com/office/drawing/2012/chart">
                  <c:ext xmlns:c16="http://schemas.microsoft.com/office/drawing/2014/chart" uri="{C3380CC4-5D6E-409C-BE32-E72D297353CC}">
                    <c16:uniqueId val="{00000013-1156-4791-97D6-F65A2B6AF2EE}"/>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Sheet1!$A$23</c15:sqref>
                        </c15:formulaRef>
                      </c:ext>
                    </c:extLst>
                    <c:strCache>
                      <c:ptCount val="1"/>
                      <c:pt idx="0">
                        <c:v>Interest Payment on Total Public Debt-to-Domestic Revenue Ratio (%)</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Sheet1!$B$23:$V$23</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14-1156-4791-97D6-F65A2B6AF2EE}"/>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Sheet1!$A$24</c15:sqref>
                        </c15:formulaRef>
                      </c:ext>
                    </c:extLst>
                    <c:strCache>
                      <c:ptCount val="1"/>
                      <c:pt idx="0">
                        <c:v>Total Public Debt-to-Exports Ratio (%)</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Sheet1!$B$24:$V$24</c15:sqref>
                        </c15:formulaRef>
                      </c:ext>
                    </c:extLst>
                    <c:numCache>
                      <c:formatCode>General</c:formatCode>
                      <c:ptCount val="21"/>
                      <c:pt idx="0">
                        <c:v>294.40455629574797</c:v>
                      </c:pt>
                      <c:pt idx="1">
                        <c:v>309.08656045921549</c:v>
                      </c:pt>
                      <c:pt idx="2">
                        <c:v>296.34232657254842</c:v>
                      </c:pt>
                      <c:pt idx="3">
                        <c:v>292.72996650347847</c:v>
                      </c:pt>
                      <c:pt idx="4">
                        <c:v>238.21611711118115</c:v>
                      </c:pt>
                      <c:pt idx="5">
                        <c:v>213.34364454443192</c:v>
                      </c:pt>
                      <c:pt idx="6">
                        <c:v>103.27310564804731</c:v>
                      </c:pt>
                      <c:pt idx="7">
                        <c:v>121.95583076695047</c:v>
                      </c:pt>
                      <c:pt idx="8">
                        <c:v>112.56523017884903</c:v>
                      </c:pt>
                      <c:pt idx="9">
                        <c:v>122.26561883985599</c:v>
                      </c:pt>
                      <c:pt idx="10">
                        <c:v>125.86655560358915</c:v>
                      </c:pt>
                      <c:pt idx="11">
                        <c:v>105.03393912853076</c:v>
                      </c:pt>
                      <c:pt idx="12">
                        <c:v>113.14081469884501</c:v>
                      </c:pt>
                      <c:pt idx="13">
                        <c:v>149.66513910218364</c:v>
                      </c:pt>
                      <c:pt idx="14">
                        <c:v>162.40627416036583</c:v>
                      </c:pt>
                      <c:pt idx="15">
                        <c:v>160.3807956070923</c:v>
                      </c:pt>
                      <c:pt idx="16">
                        <c:v>165.48066031497783</c:v>
                      </c:pt>
                      <c:pt idx="17">
                        <c:v>233.58039783001811</c:v>
                      </c:pt>
                      <c:pt idx="18">
                        <c:v>240.17413185033493</c:v>
                      </c:pt>
                      <c:pt idx="19">
                        <c:v>251.52749321844584</c:v>
                      </c:pt>
                      <c:pt idx="20">
                        <c:v>351.51666113140709</c:v>
                      </c:pt>
                    </c:numCache>
                  </c:numRef>
                </c:val>
                <c:smooth val="0"/>
                <c:extLst xmlns:c15="http://schemas.microsoft.com/office/drawing/2012/chart">
                  <c:ext xmlns:c16="http://schemas.microsoft.com/office/drawing/2014/chart" uri="{C3380CC4-5D6E-409C-BE32-E72D297353CC}">
                    <c16:uniqueId val="{00000015-1156-4791-97D6-F65A2B6AF2EE}"/>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Sheet1!$A$25</c15:sqref>
                        </c15:formulaRef>
                      </c:ext>
                    </c:extLst>
                    <c:strCache>
                      <c:ptCount val="1"/>
                      <c:pt idx="0">
                        <c:v>Total Public External Debt-to-Exports Ratio (%)</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Sheet1!$B$25:$V$25</c15:sqref>
                        </c15:formulaRef>
                      </c:ext>
                    </c:extLst>
                    <c:numCache>
                      <c:formatCode>General</c:formatCode>
                      <c:ptCount val="21"/>
                      <c:pt idx="0">
                        <c:v>247.59437453737968</c:v>
                      </c:pt>
                      <c:pt idx="1">
                        <c:v>250.63890853125906</c:v>
                      </c:pt>
                      <c:pt idx="2">
                        <c:v>233.31595570607709</c:v>
                      </c:pt>
                      <c:pt idx="3">
                        <c:v>243.13643390878639</c:v>
                      </c:pt>
                      <c:pt idx="4">
                        <c:v>184.71595954966054</c:v>
                      </c:pt>
                      <c:pt idx="5">
                        <c:v>162.28141936803354</c:v>
                      </c:pt>
                      <c:pt idx="6">
                        <c:v>42.332542399253157</c:v>
                      </c:pt>
                      <c:pt idx="7">
                        <c:v>59.055845588840761</c:v>
                      </c:pt>
                      <c:pt idx="8">
                        <c:v>56.03661013151077</c:v>
                      </c:pt>
                      <c:pt idx="9">
                        <c:v>65.811759140011034</c:v>
                      </c:pt>
                      <c:pt idx="10">
                        <c:v>65.947744119104598</c:v>
                      </c:pt>
                      <c:pt idx="11">
                        <c:v>52.365817276111237</c:v>
                      </c:pt>
                      <c:pt idx="12">
                        <c:v>54.078397778631135</c:v>
                      </c:pt>
                      <c:pt idx="13">
                        <c:v>72.821201534498684</c:v>
                      </c:pt>
                      <c:pt idx="14">
                        <c:v>90.887791070983965</c:v>
                      </c:pt>
                      <c:pt idx="15">
                        <c:v>95.863365506684715</c:v>
                      </c:pt>
                      <c:pt idx="16">
                        <c:v>94.648539245732167</c:v>
                      </c:pt>
                      <c:pt idx="17">
                        <c:v>124.22459312839058</c:v>
                      </c:pt>
                      <c:pt idx="18">
                        <c:v>119.57999558312753</c:v>
                      </c:pt>
                      <c:pt idx="19">
                        <c:v>130.01742460507418</c:v>
                      </c:pt>
                      <c:pt idx="20">
                        <c:v>170.83194951843242</c:v>
                      </c:pt>
                    </c:numCache>
                  </c:numRef>
                </c:val>
                <c:smooth val="0"/>
                <c:extLst xmlns:c15="http://schemas.microsoft.com/office/drawing/2012/chart">
                  <c:ext xmlns:c16="http://schemas.microsoft.com/office/drawing/2014/chart" uri="{C3380CC4-5D6E-409C-BE32-E72D297353CC}">
                    <c16:uniqueId val="{00000016-1156-4791-97D6-F65A2B6AF2EE}"/>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Sheet1!$A$26</c15:sqref>
                        </c15:formulaRef>
                      </c:ext>
                    </c:extLst>
                    <c:strCache>
                      <c:ptCount val="1"/>
                      <c:pt idx="0">
                        <c:v>Recurrent Expenditure-to-GDP Ratio (%)</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Sheet1!$B$26:$V$26</c15:sqref>
                        </c15:formulaRef>
                      </c:ext>
                    </c:extLst>
                    <c:numCache>
                      <c:formatCode>General</c:formatCode>
                      <c:ptCount val="21"/>
                      <c:pt idx="0">
                        <c:v>18.539387912937794</c:v>
                      </c:pt>
                      <c:pt idx="1">
                        <c:v>17.969695375388014</c:v>
                      </c:pt>
                      <c:pt idx="2">
                        <c:v>19.395360522569298</c:v>
                      </c:pt>
                      <c:pt idx="3">
                        <c:v>18.850173148233278</c:v>
                      </c:pt>
                      <c:pt idx="4">
                        <c:v>20.397473810836551</c:v>
                      </c:pt>
                      <c:pt idx="5">
                        <c:v>18.781050939001009</c:v>
                      </c:pt>
                      <c:pt idx="6">
                        <c:v>13.735364875701684</c:v>
                      </c:pt>
                      <c:pt idx="7">
                        <c:v>15.912153407618554</c:v>
                      </c:pt>
                      <c:pt idx="8">
                        <c:v>17.403823851022235</c:v>
                      </c:pt>
                      <c:pt idx="9">
                        <c:v>15.388272583201267</c:v>
                      </c:pt>
                      <c:pt idx="10">
                        <c:v>16.599843621041657</c:v>
                      </c:pt>
                      <c:pt idx="11">
                        <c:v>15.199946502607997</c:v>
                      </c:pt>
                      <c:pt idx="12">
                        <c:v>20.199960167297352</c:v>
                      </c:pt>
                      <c:pt idx="13">
                        <c:v>15.77751718560453</c:v>
                      </c:pt>
                      <c:pt idx="14">
                        <c:v>15.000016084152284</c:v>
                      </c:pt>
                      <c:pt idx="15">
                        <c:v>14.600025499032698</c:v>
                      </c:pt>
                      <c:pt idx="16">
                        <c:v>15.599994420602853</c:v>
                      </c:pt>
                      <c:pt idx="17">
                        <c:v>14.999996103967952</c:v>
                      </c:pt>
                      <c:pt idx="18">
                        <c:v>15.700004091869458</c:v>
                      </c:pt>
                      <c:pt idx="19">
                        <c:v>16.287312578688336</c:v>
                      </c:pt>
                      <c:pt idx="20">
                        <c:v>20.100001304444241</c:v>
                      </c:pt>
                    </c:numCache>
                  </c:numRef>
                </c:val>
                <c:smooth val="0"/>
                <c:extLst xmlns:c15="http://schemas.microsoft.com/office/drawing/2012/chart">
                  <c:ext xmlns:c16="http://schemas.microsoft.com/office/drawing/2014/chart" uri="{C3380CC4-5D6E-409C-BE32-E72D297353CC}">
                    <c16:uniqueId val="{00000017-1156-4791-97D6-F65A2B6AF2EE}"/>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Sheet1!$A$27</c15:sqref>
                        </c15:formulaRef>
                      </c:ext>
                    </c:extLst>
                    <c:strCache>
                      <c:ptCount val="1"/>
                      <c:pt idx="0">
                        <c:v>Capital Expenditure-to-GDP Ratio (%)</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Sheet1!$B$27:$V$27</c15:sqref>
                        </c15:formulaRef>
                      </c:ext>
                    </c:extLst>
                    <c:numCache>
                      <c:formatCode>General</c:formatCode>
                      <c:ptCount val="21"/>
                      <c:pt idx="0">
                        <c:v>9.1739402644275021</c:v>
                      </c:pt>
                      <c:pt idx="1">
                        <c:v>7.5419582259167672</c:v>
                      </c:pt>
                      <c:pt idx="2">
                        <c:v>5.8914663763503894</c:v>
                      </c:pt>
                      <c:pt idx="3">
                        <c:v>8.3846648892157774</c:v>
                      </c:pt>
                      <c:pt idx="4">
                        <c:v>10.131071124254424</c:v>
                      </c:pt>
                      <c:pt idx="5">
                        <c:v>10.025974561421593</c:v>
                      </c:pt>
                      <c:pt idx="6">
                        <c:v>6.1234963913392146</c:v>
                      </c:pt>
                      <c:pt idx="7">
                        <c:v>7.0406841150557149</c:v>
                      </c:pt>
                      <c:pt idx="8">
                        <c:v>8.2216110540442013</c:v>
                      </c:pt>
                      <c:pt idx="9">
                        <c:v>6.8225039619651344</c:v>
                      </c:pt>
                      <c:pt idx="10">
                        <c:v>5.200034750879631</c:v>
                      </c:pt>
                      <c:pt idx="11">
                        <c:v>3.8493045339039722</c:v>
                      </c:pt>
                      <c:pt idx="12">
                        <c:v>4.7589457611365598</c:v>
                      </c:pt>
                      <c:pt idx="13">
                        <c:v>3.8748079255964414</c:v>
                      </c:pt>
                      <c:pt idx="14">
                        <c:v>3.9217666832869571</c:v>
                      </c:pt>
                      <c:pt idx="15">
                        <c:v>3.9543456449315131</c:v>
                      </c:pt>
                      <c:pt idx="16">
                        <c:v>3.5699307689804116</c:v>
                      </c:pt>
                      <c:pt idx="17">
                        <c:v>2.4667337303649726</c:v>
                      </c:pt>
                      <c:pt idx="18">
                        <c:v>1.5763012228036228</c:v>
                      </c:pt>
                      <c:pt idx="19">
                        <c:v>1.7267082522605015</c:v>
                      </c:pt>
                      <c:pt idx="20">
                        <c:v>3.1523199540835627</c:v>
                      </c:pt>
                    </c:numCache>
                  </c:numRef>
                </c:val>
                <c:smooth val="0"/>
                <c:extLst xmlns:c15="http://schemas.microsoft.com/office/drawing/2012/chart">
                  <c:ext xmlns:c16="http://schemas.microsoft.com/office/drawing/2014/chart" uri="{C3380CC4-5D6E-409C-BE32-E72D297353CC}">
                    <c16:uniqueId val="{00000018-1156-4791-97D6-F65A2B6AF2EE}"/>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Sheet1!$A$28</c15:sqref>
                        </c15:formulaRef>
                      </c:ext>
                    </c:extLst>
                    <c:strCache>
                      <c:ptCount val="1"/>
                      <c:pt idx="0">
                        <c:v>Amortization (millions of cedis)</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Sheet1!$B$28:$V$28</c15:sqref>
                        </c15:formulaRef>
                      </c:ext>
                    </c:extLst>
                    <c:numCache>
                      <c:formatCode>General</c:formatCode>
                      <c:ptCount val="21"/>
                      <c:pt idx="0">
                        <c:v>186.75</c:v>
                      </c:pt>
                      <c:pt idx="1">
                        <c:v>139.02000000000001</c:v>
                      </c:pt>
                      <c:pt idx="2">
                        <c:v>116.03</c:v>
                      </c:pt>
                      <c:pt idx="3">
                        <c:v>255.93</c:v>
                      </c:pt>
                      <c:pt idx="4">
                        <c:v>192.01</c:v>
                      </c:pt>
                      <c:pt idx="5">
                        <c:v>209.83</c:v>
                      </c:pt>
                      <c:pt idx="6">
                        <c:v>235.13</c:v>
                      </c:pt>
                      <c:pt idx="7">
                        <c:v>321.22000000000003</c:v>
                      </c:pt>
                      <c:pt idx="8">
                        <c:v>497.41</c:v>
                      </c:pt>
                      <c:pt idx="9">
                        <c:v>457.71</c:v>
                      </c:pt>
                      <c:pt idx="10">
                        <c:v>502.31</c:v>
                      </c:pt>
                      <c:pt idx="11">
                        <c:v>584.28</c:v>
                      </c:pt>
                      <c:pt idx="12">
                        <c:v>623.6</c:v>
                      </c:pt>
                      <c:pt idx="13">
                        <c:v>821.41</c:v>
                      </c:pt>
                      <c:pt idx="14" formatCode="#,##0.00">
                        <c:v>1330.94</c:v>
                      </c:pt>
                      <c:pt idx="15" formatCode="#,##0.00">
                        <c:v>2734.09</c:v>
                      </c:pt>
                      <c:pt idx="16" formatCode="#,##0.00">
                        <c:v>4603.74</c:v>
                      </c:pt>
                      <c:pt idx="17" formatCode="#,##0.00">
                        <c:v>4912.71</c:v>
                      </c:pt>
                      <c:pt idx="18" formatCode="#,##0.00">
                        <c:v>5268.57</c:v>
                      </c:pt>
                      <c:pt idx="19" formatCode="#,##0.00">
                        <c:v>11242.69</c:v>
                      </c:pt>
                      <c:pt idx="20" formatCode="#,##0.00">
                        <c:v>14066.89</c:v>
                      </c:pt>
                    </c:numCache>
                  </c:numRef>
                </c:val>
                <c:smooth val="0"/>
                <c:extLst xmlns:c15="http://schemas.microsoft.com/office/drawing/2012/chart">
                  <c:ext xmlns:c16="http://schemas.microsoft.com/office/drawing/2014/chart" uri="{C3380CC4-5D6E-409C-BE32-E72D297353CC}">
                    <c16:uniqueId val="{00000019-1156-4791-97D6-F65A2B6AF2EE}"/>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Sheet1!$A$29</c15:sqref>
                        </c15:formulaRef>
                      </c:ext>
                    </c:extLst>
                    <c:strCache>
                      <c:ptCount val="1"/>
                      <c:pt idx="0">
                        <c:v>Debt Service (millions of cedis)</c:v>
                      </c:pt>
                    </c:strCache>
                  </c:strRef>
                </c:tx>
                <c:spPr>
                  <a:ln w="28575" cap="rnd">
                    <a:solidFill>
                      <a:schemeClr val="accent2">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Sheet1!$B$29:$V$29</c15:sqref>
                        </c15:formulaRef>
                      </c:ext>
                    </c:extLst>
                    <c:numCache>
                      <c:formatCode>General</c:formatCode>
                      <c:ptCount val="21"/>
                      <c:pt idx="0">
                        <c:v>390.05</c:v>
                      </c:pt>
                      <c:pt idx="1">
                        <c:v>417.72</c:v>
                      </c:pt>
                      <c:pt idx="2">
                        <c:v>369.23</c:v>
                      </c:pt>
                      <c:pt idx="3">
                        <c:v>619.32999999999993</c:v>
                      </c:pt>
                      <c:pt idx="4">
                        <c:v>539.21</c:v>
                      </c:pt>
                      <c:pt idx="5">
                        <c:v>563.83000000000004</c:v>
                      </c:pt>
                      <c:pt idx="6">
                        <c:v>628.53</c:v>
                      </c:pt>
                      <c:pt idx="7">
                        <c:v>761.22</c:v>
                      </c:pt>
                      <c:pt idx="8">
                        <c:v>1176.6100000000001</c:v>
                      </c:pt>
                      <c:pt idx="9">
                        <c:v>1490.01</c:v>
                      </c:pt>
                      <c:pt idx="10">
                        <c:v>1941.71</c:v>
                      </c:pt>
                      <c:pt idx="11">
                        <c:v>2195.38</c:v>
                      </c:pt>
                      <c:pt idx="12">
                        <c:v>3059.7</c:v>
                      </c:pt>
                      <c:pt idx="13">
                        <c:v>5218.3099999999995</c:v>
                      </c:pt>
                      <c:pt idx="14">
                        <c:v>8411.84</c:v>
                      </c:pt>
                      <c:pt idx="15">
                        <c:v>11809.39</c:v>
                      </c:pt>
                      <c:pt idx="16">
                        <c:v>16132.64</c:v>
                      </c:pt>
                      <c:pt idx="17">
                        <c:v>18484.810000000001</c:v>
                      </c:pt>
                      <c:pt idx="18">
                        <c:v>21090.37</c:v>
                      </c:pt>
                      <c:pt idx="19">
                        <c:v>31011.949999999997</c:v>
                      </c:pt>
                      <c:pt idx="20">
                        <c:v>38666.149999999994</c:v>
                      </c:pt>
                    </c:numCache>
                  </c:numRef>
                </c:val>
                <c:smooth val="0"/>
                <c:extLst xmlns:c15="http://schemas.microsoft.com/office/drawing/2012/chart">
                  <c:ext xmlns:c16="http://schemas.microsoft.com/office/drawing/2014/chart" uri="{C3380CC4-5D6E-409C-BE32-E72D297353CC}">
                    <c16:uniqueId val="{0000001A-1156-4791-97D6-F65A2B6AF2EE}"/>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Sheet1!$A$30</c15:sqref>
                        </c15:formulaRef>
                      </c:ext>
                    </c:extLst>
                    <c:strCache>
                      <c:ptCount val="1"/>
                      <c:pt idx="0">
                        <c:v>Debt Service-to-Domestic Revenue Ratio (%)</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Sheet1!$B$30:$V$30</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1B-1156-4791-97D6-F65A2B6AF2EE}"/>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Sheet1!$A$31</c15:sqref>
                        </c15:formulaRef>
                      </c:ext>
                    </c:extLst>
                    <c:strCache>
                      <c:ptCount val="1"/>
                      <c:pt idx="0">
                        <c:v>Nominal GDP (millions of US$)(revised)</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Sheet1!$B$31:$V$31</c15:sqref>
                        </c15:formulaRef>
                      </c:ext>
                    </c:extLst>
                    <c:numCache>
                      <c:formatCode>General</c:formatCode>
                      <c:ptCount val="21"/>
                      <c:pt idx="0">
                        <c:v>3941.5009435331694</c:v>
                      </c:pt>
                      <c:pt idx="1">
                        <c:v>5239.6967608545829</c:v>
                      </c:pt>
                      <c:pt idx="2">
                        <c:v>5687.5446534889252</c:v>
                      </c:pt>
                      <c:pt idx="3">
                        <c:v>7393.4519089158257</c:v>
                      </c:pt>
                      <c:pt idx="4">
                        <c:v>8820.0707338638367</c:v>
                      </c:pt>
                      <c:pt idx="5">
                        <c:v>10623.959702146298</c:v>
                      </c:pt>
                      <c:pt idx="6">
                        <c:v>20254.466702761234</c:v>
                      </c:pt>
                      <c:pt idx="7">
                        <c:v>23847.976104645175</c:v>
                      </c:pt>
                      <c:pt idx="8">
                        <c:v>24997.100969104613</c:v>
                      </c:pt>
                      <c:pt idx="9">
                        <c:v>25610.916724982504</c:v>
                      </c:pt>
                      <c:pt idx="10">
                        <c:v>31568.04936578677</c:v>
                      </c:pt>
                      <c:pt idx="11">
                        <c:v>38690.815006468307</c:v>
                      </c:pt>
                      <c:pt idx="12">
                        <c:v>40065.432492818385</c:v>
                      </c:pt>
                      <c:pt idx="13">
                        <c:v>56981.566820276501</c:v>
                      </c:pt>
                      <c:pt idx="14">
                        <c:v>48419.831157907851</c:v>
                      </c:pt>
                      <c:pt idx="15">
                        <c:v>47519.690224692466</c:v>
                      </c:pt>
                      <c:pt idx="16">
                        <c:v>51414.467393383056</c:v>
                      </c:pt>
                      <c:pt idx="17">
                        <c:v>58117.78824381849</c:v>
                      </c:pt>
                      <c:pt idx="18">
                        <c:v>62333.298772395479</c:v>
                      </c:pt>
                      <c:pt idx="19">
                        <c:v>63076.201133451243</c:v>
                      </c:pt>
                      <c:pt idx="20">
                        <c:v>66777.874564459926</c:v>
                      </c:pt>
                    </c:numCache>
                  </c:numRef>
                </c:val>
                <c:smooth val="0"/>
                <c:extLst xmlns:c15="http://schemas.microsoft.com/office/drawing/2012/chart">
                  <c:ext xmlns:c16="http://schemas.microsoft.com/office/drawing/2014/chart" uri="{C3380CC4-5D6E-409C-BE32-E72D297353CC}">
                    <c16:uniqueId val="{0000001C-1156-4791-97D6-F65A2B6AF2EE}"/>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Sheet1!$A$32</c15:sqref>
                        </c15:formulaRef>
                      </c:ext>
                    </c:extLst>
                    <c:strCache>
                      <c:ptCount val="1"/>
                      <c:pt idx="0">
                        <c:v>Total External Debt-to-GDP Ratio (%)</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Sheet1!$B$32:$V$32</c15:sqref>
                        </c15:formulaRef>
                      </c:ext>
                    </c:extLst>
                    <c:numCache>
                      <c:formatCode>General</c:formatCode>
                      <c:ptCount val="21"/>
                      <c:pt idx="0">
                        <c:v>152.7590652966523</c:v>
                      </c:pt>
                      <c:pt idx="1">
                        <c:v>114.99921226390278</c:v>
                      </c:pt>
                      <c:pt idx="2">
                        <c:v>107.80240637300061</c:v>
                      </c:pt>
                      <c:pt idx="3">
                        <c:v>102.10251034292543</c:v>
                      </c:pt>
                      <c:pt idx="4">
                        <c:v>73.104629141396444</c:v>
                      </c:pt>
                      <c:pt idx="5">
                        <c:v>59.749850130903546</c:v>
                      </c:pt>
                      <c:pt idx="6">
                        <c:v>10.746123469660519</c:v>
                      </c:pt>
                      <c:pt idx="7">
                        <c:v>15.036621909821196</c:v>
                      </c:pt>
                      <c:pt idx="8">
                        <c:v>16.006136091321782</c:v>
                      </c:pt>
                      <c:pt idx="9">
                        <c:v>19.553692879392319</c:v>
                      </c:pt>
                      <c:pt idx="10">
                        <c:v>19.812912503800877</c:v>
                      </c:pt>
                      <c:pt idx="11">
                        <c:v>19.779759094556638</c:v>
                      </c:pt>
                      <c:pt idx="12">
                        <c:v>22.84657728739295</c:v>
                      </c:pt>
                      <c:pt idx="13">
                        <c:v>20.887403881924786</c:v>
                      </c:pt>
                      <c:pt idx="14">
                        <c:v>28.649087921766686</c:v>
                      </c:pt>
                      <c:pt idx="15">
                        <c:v>33.211264478738798</c:v>
                      </c:pt>
                      <c:pt idx="16">
                        <c:v>32.016260859134171</c:v>
                      </c:pt>
                      <c:pt idx="17">
                        <c:v>29.550419103959381</c:v>
                      </c:pt>
                      <c:pt idx="18">
                        <c:v>28.666026589167327</c:v>
                      </c:pt>
                      <c:pt idx="19">
                        <c:v>32.29503304566785</c:v>
                      </c:pt>
                      <c:pt idx="20">
                        <c:v>36.973324115260695</c:v>
                      </c:pt>
                    </c:numCache>
                  </c:numRef>
                </c:val>
                <c:smooth val="0"/>
                <c:extLst xmlns:c15="http://schemas.microsoft.com/office/drawing/2012/chart">
                  <c:ext xmlns:c16="http://schemas.microsoft.com/office/drawing/2014/chart" uri="{C3380CC4-5D6E-409C-BE32-E72D297353CC}">
                    <c16:uniqueId val="{0000001D-1156-4791-97D6-F65A2B6AF2EE}"/>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Sheet1!$A$33</c15:sqref>
                        </c15:formulaRef>
                      </c:ext>
                    </c:extLst>
                    <c:strCache>
                      <c:ptCount val="1"/>
                      <c:pt idx="0">
                        <c:v>Exports (millions of cedis)</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Sheet1!$B$33:$V$33</c15:sqref>
                        </c15:formulaRef>
                      </c:ext>
                    </c:extLst>
                    <c:numCache>
                      <c:formatCode>General</c:formatCode>
                      <c:ptCount val="21"/>
                      <c:pt idx="0">
                        <c:v>1675.26702</c:v>
                      </c:pt>
                      <c:pt idx="1">
                        <c:v>1744.17455</c:v>
                      </c:pt>
                      <c:pt idx="2">
                        <c:v>2206.9104200000002</c:v>
                      </c:pt>
                      <c:pt idx="3">
                        <c:v>2740.6069600000001</c:v>
                      </c:pt>
                      <c:pt idx="4">
                        <c:v>3158.3853600000002</c:v>
                      </c:pt>
                      <c:pt idx="5">
                        <c:v>3572.07312</c:v>
                      </c:pt>
                      <c:pt idx="6">
                        <c:v>4748.2676000000001</c:v>
                      </c:pt>
                      <c:pt idx="7">
                        <c:v>5895.4018900000001</c:v>
                      </c:pt>
                      <c:pt idx="8">
                        <c:v>8620.2427299999999</c:v>
                      </c:pt>
                      <c:pt idx="9">
                        <c:v>10873.8326</c:v>
                      </c:pt>
                      <c:pt idx="10">
                        <c:v>13832.55985</c:v>
                      </c:pt>
                      <c:pt idx="11">
                        <c:v>22593.862400000002</c:v>
                      </c:pt>
                      <c:pt idx="12">
                        <c:v>31818.434699999998</c:v>
                      </c:pt>
                      <c:pt idx="13">
                        <c:v>35466.697</c:v>
                      </c:pt>
                      <c:pt idx="14">
                        <c:v>48994.472260000002</c:v>
                      </c:pt>
                      <c:pt idx="15">
                        <c:v>62498.107270000008</c:v>
                      </c:pt>
                      <c:pt idx="16">
                        <c:v>72752.959440000006</c:v>
                      </c:pt>
                      <c:pt idx="17">
                        <c:v>61056.73</c:v>
                      </c:pt>
                      <c:pt idx="18">
                        <c:v>72059.676480000009</c:v>
                      </c:pt>
                      <c:pt idx="19">
                        <c:v>86807.3505</c:v>
                      </c:pt>
                      <c:pt idx="20">
                        <c:v>82959.072</c:v>
                      </c:pt>
                    </c:numCache>
                  </c:numRef>
                </c:val>
                <c:smooth val="0"/>
                <c:extLst xmlns:c15="http://schemas.microsoft.com/office/drawing/2012/chart">
                  <c:ext xmlns:c16="http://schemas.microsoft.com/office/drawing/2014/chart" uri="{C3380CC4-5D6E-409C-BE32-E72D297353CC}">
                    <c16:uniqueId val="{0000001E-1156-4791-97D6-F65A2B6AF2EE}"/>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Sheet1!$A$34</c15:sqref>
                        </c15:formulaRef>
                      </c:ext>
                    </c:extLst>
                    <c:strCache>
                      <c:ptCount val="1"/>
                      <c:pt idx="0">
                        <c:v>Debt Service-to-Exports Ratio (%)</c:v>
                      </c:pt>
                    </c:strCache>
                  </c:strRef>
                </c:tx>
                <c:spPr>
                  <a:ln w="28575" cap="rnd">
                    <a:solidFill>
                      <a:schemeClr val="accent1">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Sheet1!$B$34:$V$34</c15:sqref>
                        </c15:formulaRef>
                      </c:ext>
                    </c:extLst>
                    <c:numCache>
                      <c:formatCode>General</c:formatCode>
                      <c:ptCount val="21"/>
                      <c:pt idx="0">
                        <c:v>23.282855529502395</c:v>
                      </c:pt>
                      <c:pt idx="1">
                        <c:v>23.949437858728075</c:v>
                      </c:pt>
                      <c:pt idx="2">
                        <c:v>16.730629238680201</c:v>
                      </c:pt>
                      <c:pt idx="3">
                        <c:v>22.598278740414493</c:v>
                      </c:pt>
                      <c:pt idx="4">
                        <c:v>17.072330907714186</c:v>
                      </c:pt>
                      <c:pt idx="5">
                        <c:v>15.784391334072131</c:v>
                      </c:pt>
                      <c:pt idx="6">
                        <c:v>13.237038283183534</c:v>
                      </c:pt>
                      <c:pt idx="7">
                        <c:v>12.912096820595211</c:v>
                      </c:pt>
                      <c:pt idx="8">
                        <c:v>13.649383629363301</c:v>
                      </c:pt>
                      <c:pt idx="9">
                        <c:v>13.702712326102942</c:v>
                      </c:pt>
                      <c:pt idx="10">
                        <c:v>14.037242716141222</c:v>
                      </c:pt>
                      <c:pt idx="11">
                        <c:v>9.7167096140233191</c:v>
                      </c:pt>
                      <c:pt idx="12">
                        <c:v>9.6161235737972994</c:v>
                      </c:pt>
                      <c:pt idx="13">
                        <c:v>14.713267491472351</c:v>
                      </c:pt>
                      <c:pt idx="14">
                        <c:v>17.16895725575063</c:v>
                      </c:pt>
                      <c:pt idx="15">
                        <c:v>18.895596228189582</c:v>
                      </c:pt>
                      <c:pt idx="16">
                        <c:v>22.174548120347911</c:v>
                      </c:pt>
                      <c:pt idx="17">
                        <c:v>30.274811638291144</c:v>
                      </c:pt>
                      <c:pt idx="18">
                        <c:v>29.267922130976508</c:v>
                      </c:pt>
                      <c:pt idx="19">
                        <c:v>35.725027686451504</c:v>
                      </c:pt>
                      <c:pt idx="20">
                        <c:v>46.608706037598871</c:v>
                      </c:pt>
                    </c:numCache>
                  </c:numRef>
                </c:val>
                <c:smooth val="0"/>
                <c:extLst xmlns:c15="http://schemas.microsoft.com/office/drawing/2012/chart">
                  <c:ext xmlns:c16="http://schemas.microsoft.com/office/drawing/2014/chart" uri="{C3380CC4-5D6E-409C-BE32-E72D297353CC}">
                    <c16:uniqueId val="{0000001F-1156-4791-97D6-F65A2B6AF2EE}"/>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Sheet1!$A$35</c15:sqref>
                        </c15:formulaRef>
                      </c:ext>
                    </c:extLst>
                    <c:strCache>
                      <c:ptCount val="1"/>
                      <c:pt idx="0">
                        <c:v>Total Public Debt-to-Domestic Revenue Ratio (%)</c:v>
                      </c:pt>
                    </c:strCache>
                  </c:strRef>
                </c:tx>
                <c:spPr>
                  <a:ln w="28575" cap="rnd">
                    <a:solidFill>
                      <a:schemeClr val="accent2">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Sheet1!$B$35:$V$35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0-1156-4791-97D6-F65A2B6AF2EE}"/>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Sheet1!$A$36</c15:sqref>
                        </c15:formulaRef>
                      </c:ext>
                    </c:extLst>
                    <c:strCache>
                      <c:ptCount val="1"/>
                      <c:pt idx="0">
                        <c:v>Total Public Domestic Debt-to-Domestic Revenue Ratio (%)</c:v>
                      </c:pt>
                    </c:strCache>
                  </c:strRef>
                </c:tx>
                <c:spPr>
                  <a:ln w="28575" cap="rnd">
                    <a:solidFill>
                      <a:schemeClr val="accent3">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Sheet1!$B$36:$V$36</c15:sqref>
                        </c15:formulaRef>
                      </c:ext>
                    </c:extLst>
                    <c:numCache>
                      <c:formatCode>General</c:formatCode>
                      <c:ptCount val="21"/>
                      <c:pt idx="0">
                        <c:v>163.00195926002908</c:v>
                      </c:pt>
                      <c:pt idx="1">
                        <c:v>147.6363606082549</c:v>
                      </c:pt>
                      <c:pt idx="2">
                        <c:v>142.41174833623424</c:v>
                      </c:pt>
                      <c:pt idx="3">
                        <c:v>98.898625191006346</c:v>
                      </c:pt>
                      <c:pt idx="4">
                        <c:v>88.943106853352987</c:v>
                      </c:pt>
                      <c:pt idx="5">
                        <c:v>78.769218345137332</c:v>
                      </c:pt>
                      <c:pt idx="6">
                        <c:v>113.16875063553522</c:v>
                      </c:pt>
                      <c:pt idx="7">
                        <c:v>101.56688345658722</c:v>
                      </c:pt>
                      <c:pt idx="8">
                        <c:v>101.51838372480428</c:v>
                      </c:pt>
                      <c:pt idx="9">
                        <c:v>108.19085708243009</c:v>
                      </c:pt>
                      <c:pt idx="10">
                        <c:v>113.55865373285654</c:v>
                      </c:pt>
                      <c:pt idx="11">
                        <c:v>108.64486099571803</c:v>
                      </c:pt>
                      <c:pt idx="12">
                        <c:v>129.02314086808465</c:v>
                      </c:pt>
                      <c:pt idx="13">
                        <c:v>153.90352937854703</c:v>
                      </c:pt>
                      <c:pt idx="14">
                        <c:v>139.4472580677255</c:v>
                      </c:pt>
                      <c:pt idx="15">
                        <c:v>145.00400864871474</c:v>
                      </c:pt>
                      <c:pt idx="16">
                        <c:v>163.47628013920038</c:v>
                      </c:pt>
                      <c:pt idx="17">
                        <c:v>173.01229634044276</c:v>
                      </c:pt>
                      <c:pt idx="18">
                        <c:v>186.87353516307934</c:v>
                      </c:pt>
                      <c:pt idx="19">
                        <c:v>184.40543875076702</c:v>
                      </c:pt>
                      <c:pt idx="20">
                        <c:v>278.07882783230417</c:v>
                      </c:pt>
                    </c:numCache>
                  </c:numRef>
                </c:val>
                <c:smooth val="0"/>
                <c:extLst xmlns:c15="http://schemas.microsoft.com/office/drawing/2012/chart">
                  <c:ext xmlns:c16="http://schemas.microsoft.com/office/drawing/2014/chart" uri="{C3380CC4-5D6E-409C-BE32-E72D297353CC}">
                    <c16:uniqueId val="{00000021-1156-4791-97D6-F65A2B6AF2EE}"/>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Sheet1!$A$37</c15:sqref>
                        </c15:formulaRef>
                      </c:ext>
                    </c:extLst>
                    <c:strCache>
                      <c:ptCount val="1"/>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Sheet1!$B$37:$V$37</c15:sqref>
                        </c15:formulaRef>
                      </c:ext>
                    </c:extLst>
                    <c:numCache>
                      <c:formatCode>General</c:formatCode>
                      <c:ptCount val="21"/>
                    </c:numCache>
                  </c:numRef>
                </c:val>
                <c:smooth val="0"/>
                <c:extLst xmlns:c15="http://schemas.microsoft.com/office/drawing/2012/chart">
                  <c:ext xmlns:c16="http://schemas.microsoft.com/office/drawing/2014/chart" uri="{C3380CC4-5D6E-409C-BE32-E72D297353CC}">
                    <c16:uniqueId val="{00000022-1156-4791-97D6-F65A2B6AF2EE}"/>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Sheet1!$A$38</c15:sqref>
                        </c15:formulaRef>
                      </c:ext>
                    </c:extLst>
                    <c:strCache>
                      <c:ptCount val="1"/>
                      <c:pt idx="0">
                        <c:v>Total Pubic Debt-to-GDP Ratio (%) </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Sheet1!$B$38:$V$38</c15:sqref>
                        </c15:formulaRef>
                      </c:ext>
                    </c:extLst>
                    <c:numCache>
                      <c:formatCode>General</c:formatCode>
                      <c:ptCount val="21"/>
                      <c:pt idx="0">
                        <c:v>181.63968758516552</c:v>
                      </c:pt>
                      <c:pt idx="1">
                        <c:v>141.81641303204083</c:v>
                      </c:pt>
                      <c:pt idx="2">
                        <c:v>136.92340850850013</c:v>
                      </c:pt>
                      <c:pt idx="3">
                        <c:v>122.92877686862187</c:v>
                      </c:pt>
                      <c:pt idx="4">
                        <c:v>94.278268858703825</c:v>
                      </c:pt>
                      <c:pt idx="5">
                        <c:v>78.550279123461635</c:v>
                      </c:pt>
                      <c:pt idx="6">
                        <c:v>26.215896364608394</c:v>
                      </c:pt>
                      <c:pt idx="7">
                        <c:v>31.052027088192101</c:v>
                      </c:pt>
                      <c:pt idx="8">
                        <c:v>32.152808479406211</c:v>
                      </c:pt>
                      <c:pt idx="9">
                        <c:v>36.327008907590582</c:v>
                      </c:pt>
                      <c:pt idx="10">
                        <c:v>37.814531590721515</c:v>
                      </c:pt>
                      <c:pt idx="11">
                        <c:v>39.673705496857025</c:v>
                      </c:pt>
                      <c:pt idx="12">
                        <c:v>47.79876019916351</c:v>
                      </c:pt>
                      <c:pt idx="13">
                        <c:v>42.928654589567323</c:v>
                      </c:pt>
                      <c:pt idx="14">
                        <c:v>51.192702261110121</c:v>
                      </c:pt>
                      <c:pt idx="15">
                        <c:v>55.562925337169276</c:v>
                      </c:pt>
                      <c:pt idx="16">
                        <c:v>55.97626788545498</c:v>
                      </c:pt>
                      <c:pt idx="17">
                        <c:v>55.563866031042032</c:v>
                      </c:pt>
                      <c:pt idx="18">
                        <c:v>57.575165612594446</c:v>
                      </c:pt>
                      <c:pt idx="19">
                        <c:v>62.476923612796163</c:v>
                      </c:pt>
                      <c:pt idx="20">
                        <c:v>76.079091063252505</c:v>
                      </c:pt>
                    </c:numCache>
                  </c:numRef>
                </c:val>
                <c:smooth val="0"/>
                <c:extLst xmlns:c15="http://schemas.microsoft.com/office/drawing/2012/chart">
                  <c:ext xmlns:c16="http://schemas.microsoft.com/office/drawing/2014/chart" uri="{C3380CC4-5D6E-409C-BE32-E72D297353CC}">
                    <c16:uniqueId val="{00000023-1156-4791-97D6-F65A2B6AF2EE}"/>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Sheet1!$A$39</c15:sqref>
                        </c15:formulaRef>
                      </c:ext>
                    </c:extLst>
                    <c:strCache>
                      <c:ptCount val="1"/>
                      <c:pt idx="0">
                        <c:v>Interest Payment on Total Public Debt (millions of US$)</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Sheet1!$B$39:$V$39</c15:sqref>
                        </c15:formulaRef>
                      </c:ext>
                    </c:extLst>
                    <c:numCache>
                      <c:formatCode>General</c:formatCode>
                      <c:ptCount val="21"/>
                      <c:pt idx="0">
                        <c:v>295.10814341704167</c:v>
                      </c:pt>
                      <c:pt idx="1">
                        <c:v>384.14886285320466</c:v>
                      </c:pt>
                      <c:pt idx="2">
                        <c:v>301.50035722791142</c:v>
                      </c:pt>
                      <c:pt idx="3">
                        <c:v>411.69140138212299</c:v>
                      </c:pt>
                      <c:pt idx="4">
                        <c:v>383.73121131741817</c:v>
                      </c:pt>
                      <c:pt idx="5">
                        <c:v>387.64783180026279</c:v>
                      </c:pt>
                      <c:pt idx="6">
                        <c:v>425.98808879263669</c:v>
                      </c:pt>
                      <c:pt idx="7">
                        <c:v>453.18776393037388</c:v>
                      </c:pt>
                      <c:pt idx="8">
                        <c:v>562.57765261326927</c:v>
                      </c:pt>
                      <c:pt idx="9">
                        <c:v>722.39328201539536</c:v>
                      </c:pt>
                      <c:pt idx="10">
                        <c:v>986.90435378813868</c:v>
                      </c:pt>
                      <c:pt idx="11">
                        <c:v>1042.1086675291074</c:v>
                      </c:pt>
                      <c:pt idx="12">
                        <c:v>1295.9357378444515</c:v>
                      </c:pt>
                      <c:pt idx="13">
                        <c:v>2026.221198156682</c:v>
                      </c:pt>
                      <c:pt idx="14">
                        <c:v>2205.8191333603313</c:v>
                      </c:pt>
                      <c:pt idx="15">
                        <c:v>2390.5644970102467</c:v>
                      </c:pt>
                      <c:pt idx="16">
                        <c:v>2756.0001912411549</c:v>
                      </c:pt>
                      <c:pt idx="17">
                        <c:v>3073.1138483832983</c:v>
                      </c:pt>
                      <c:pt idx="18">
                        <c:v>3280.8974784339748</c:v>
                      </c:pt>
                      <c:pt idx="19">
                        <c:v>3568.0720499584877</c:v>
                      </c:pt>
                      <c:pt idx="20">
                        <c:v>4285.585365853658</c:v>
                      </c:pt>
                    </c:numCache>
                  </c:numRef>
                </c:val>
                <c:smooth val="0"/>
                <c:extLst xmlns:c15="http://schemas.microsoft.com/office/drawing/2012/chart">
                  <c:ext xmlns:c16="http://schemas.microsoft.com/office/drawing/2014/chart" uri="{C3380CC4-5D6E-409C-BE32-E72D297353CC}">
                    <c16:uniqueId val="{00000024-1156-4791-97D6-F65A2B6AF2EE}"/>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Sheet1!$A$40</c15:sqref>
                        </c15:formulaRef>
                      </c:ext>
                    </c:extLst>
                    <c:strCache>
                      <c:ptCount val="1"/>
                      <c:pt idx="0">
                        <c:v>Debt Service (millions of US$)</c:v>
                      </c:pt>
                    </c:strCache>
                  </c:strRef>
                </c:tx>
                <c:spPr>
                  <a:ln w="28575" cap="rnd">
                    <a:solidFill>
                      <a:schemeClr val="accent1">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Sheet1!$B$40:$V$40</c15:sqref>
                        </c15:formulaRef>
                      </c:ext>
                    </c:extLst>
                    <c:numCache>
                      <c:formatCode>General</c:formatCode>
                      <c:ptCount val="21"/>
                      <c:pt idx="0">
                        <c:v>566.1924807664393</c:v>
                      </c:pt>
                      <c:pt idx="1">
                        <c:v>575.7684355616816</c:v>
                      </c:pt>
                      <c:pt idx="2">
                        <c:v>439.66420576327698</c:v>
                      </c:pt>
                      <c:pt idx="3">
                        <c:v>701.63135833238914</c:v>
                      </c:pt>
                      <c:pt idx="4">
                        <c:v>595.94385499557916</c:v>
                      </c:pt>
                      <c:pt idx="5">
                        <c:v>617.42225142356551</c:v>
                      </c:pt>
                      <c:pt idx="6">
                        <c:v>680.59556036816457</c:v>
                      </c:pt>
                      <c:pt idx="7">
                        <c:v>784.03543104336188</c:v>
                      </c:pt>
                      <c:pt idx="8">
                        <c:v>974.57964052016905</c:v>
                      </c:pt>
                      <c:pt idx="9">
                        <c:v>1042.6941917424772</c:v>
                      </c:pt>
                      <c:pt idx="10">
                        <c:v>1331.3061364415496</c:v>
                      </c:pt>
                      <c:pt idx="11">
                        <c:v>1420.038809831824</c:v>
                      </c:pt>
                      <c:pt idx="12">
                        <c:v>1627.6731567187999</c:v>
                      </c:pt>
                      <c:pt idx="13">
                        <c:v>2404.7511520737326</c:v>
                      </c:pt>
                      <c:pt idx="14">
                        <c:v>2620.4292701161958</c:v>
                      </c:pt>
                      <c:pt idx="15">
                        <c:v>3110.763111450623</c:v>
                      </c:pt>
                      <c:pt idx="16">
                        <c:v>3856.5308854465479</c:v>
                      </c:pt>
                      <c:pt idx="17">
                        <c:v>4185.492708993751</c:v>
                      </c:pt>
                      <c:pt idx="18">
                        <c:v>4373.417800265428</c:v>
                      </c:pt>
                      <c:pt idx="19">
                        <c:v>5597.2187127747884</c:v>
                      </c:pt>
                      <c:pt idx="20">
                        <c:v>6736.2630662020892</c:v>
                      </c:pt>
                    </c:numCache>
                  </c:numRef>
                </c:val>
                <c:smooth val="0"/>
                <c:extLst xmlns:c15="http://schemas.microsoft.com/office/drawing/2012/chart">
                  <c:ext xmlns:c16="http://schemas.microsoft.com/office/drawing/2014/chart" uri="{C3380CC4-5D6E-409C-BE32-E72D297353CC}">
                    <c16:uniqueId val="{00000025-1156-4791-97D6-F65A2B6AF2EE}"/>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Sheet1!$A$41</c15:sqref>
                        </c15:formulaRef>
                      </c:ext>
                    </c:extLst>
                    <c:strCache>
                      <c:ptCount val="1"/>
                      <c:pt idx="0">
                        <c:v>Domestic Revenue (millions 0f US$)</c:v>
                      </c:pt>
                    </c:strCache>
                  </c:strRef>
                </c:tx>
                <c:spPr>
                  <a:ln w="28575" cap="rnd">
                    <a:solidFill>
                      <a:schemeClr val="accent2">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Sheet1!$B$41:$V$41</c15:sqref>
                        </c15:formulaRef>
                      </c:ext>
                    </c:extLst>
                    <c:numCache>
                      <c:formatCode>General</c:formatCode>
                      <c:ptCount val="21"/>
                      <c:pt idx="0">
                        <c:v>698.359703875744</c:v>
                      </c:pt>
                      <c:pt idx="1">
                        <c:v>951.75740868366643</c:v>
                      </c:pt>
                      <c:pt idx="2">
                        <c:v>1163.0150035722793</c:v>
                      </c:pt>
                      <c:pt idx="3">
                        <c:v>1556.9276084740002</c:v>
                      </c:pt>
                      <c:pt idx="4">
                        <c:v>2099.6905393457114</c:v>
                      </c:pt>
                      <c:pt idx="5">
                        <c:v>2535.6986421375382</c:v>
                      </c:pt>
                      <c:pt idx="6">
                        <c:v>2768.7060097455333</c:v>
                      </c:pt>
                      <c:pt idx="7">
                        <c:v>3760.4284684313525</c:v>
                      </c:pt>
                      <c:pt idx="8">
                        <c:v>3977.8017062867552</c:v>
                      </c:pt>
                      <c:pt idx="9">
                        <c:v>3970.5388383484951</c:v>
                      </c:pt>
                      <c:pt idx="10">
                        <c:v>5004.2509427494006</c:v>
                      </c:pt>
                      <c:pt idx="11">
                        <c:v>7084.6701164294955</c:v>
                      </c:pt>
                      <c:pt idx="12">
                        <c:v>7748.3774869666986</c:v>
                      </c:pt>
                      <c:pt idx="13">
                        <c:v>8160.5990783410143</c:v>
                      </c:pt>
                      <c:pt idx="14">
                        <c:v>7827.7623750038938</c:v>
                      </c:pt>
                      <c:pt idx="15">
                        <c:v>7324.9216342227955</c:v>
                      </c:pt>
                      <c:pt idx="16">
                        <c:v>7535.5947599923502</c:v>
                      </c:pt>
                      <c:pt idx="17">
                        <c:v>8738.3615614527662</c:v>
                      </c:pt>
                      <c:pt idx="18">
                        <c:v>9642.8956536164569</c:v>
                      </c:pt>
                      <c:pt idx="19">
                        <c:v>10323.773598527236</c:v>
                      </c:pt>
                      <c:pt idx="20">
                        <c:v>9390.8623693379795</c:v>
                      </c:pt>
                    </c:numCache>
                  </c:numRef>
                </c:val>
                <c:smooth val="0"/>
                <c:extLst xmlns:c15="http://schemas.microsoft.com/office/drawing/2012/chart">
                  <c:ext xmlns:c16="http://schemas.microsoft.com/office/drawing/2014/chart" uri="{C3380CC4-5D6E-409C-BE32-E72D297353CC}">
                    <c16:uniqueId val="{00000026-1156-4791-97D6-F65A2B6AF2EE}"/>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Sheet1!$A$42</c15:sqref>
                        </c15:formulaRef>
                      </c:ext>
                    </c:extLst>
                    <c:strCache>
                      <c:ptCount val="1"/>
                      <c:pt idx="0">
                        <c:v>Interest Payment on Total Public Debt-to-Domestic Revenue Ratio (%)</c:v>
                      </c:pt>
                    </c:strCache>
                  </c:strRef>
                </c:tx>
                <c:spPr>
                  <a:ln w="28575" cap="rnd">
                    <a:solidFill>
                      <a:schemeClr val="accent3">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Sheet1!$B$42:$V$42</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12.051492741714597</c:v>
                      </c:pt>
                      <c:pt idx="8">
                        <c:v>14.142928535732135</c:v>
                      </c:pt>
                      <c:pt idx="9">
                        <c:v>18.193834928356161</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45.635695608174217</c:v>
                      </c:pt>
                    </c:numCache>
                  </c:numRef>
                </c:val>
                <c:smooth val="0"/>
                <c:extLst xmlns:c15="http://schemas.microsoft.com/office/drawing/2012/chart">
                  <c:ext xmlns:c16="http://schemas.microsoft.com/office/drawing/2014/chart" uri="{C3380CC4-5D6E-409C-BE32-E72D297353CC}">
                    <c16:uniqueId val="{00000027-1156-4791-97D6-F65A2B6AF2EE}"/>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Sheet1!$A$43</c15:sqref>
                        </c15:formulaRef>
                      </c:ext>
                    </c:extLst>
                    <c:strCache>
                      <c:ptCount val="1"/>
                      <c:pt idx="0">
                        <c:v>Debt Service-to-Domestic Revenue Ratio (%)</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Sheet1!$B$43:$V$43</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26.260773013271294</c:v>
                      </c:pt>
                      <c:pt idx="10">
                        <c:v>26.603504733719703</c:v>
                      </c:pt>
                      <c:pt idx="11">
                        <c:v>20.043824010079522</c:v>
                      </c:pt>
                      <c:pt idx="12">
                        <c:v>21.006632155656558</c:v>
                      </c:pt>
                      <c:pt idx="13">
                        <c:v>29.467826185165315</c:v>
                      </c:pt>
                      <c:pt idx="14">
                        <c:v>33.476096291373338</c:v>
                      </c:pt>
                      <c:pt idx="15">
                        <c:v>42.468210129604863</c:v>
                      </c:pt>
                      <c:pt idx="16">
                        <c:v>51.177524910461912</c:v>
                      </c:pt>
                      <c:pt idx="17">
                        <c:v>47.897911748777609</c:v>
                      </c:pt>
                      <c:pt idx="18">
                        <c:v>45.353781243347044</c:v>
                      </c:pt>
                      <c:pt idx="19">
                        <c:v>54.216790588794716</c:v>
                      </c:pt>
                      <c:pt idx="20">
                        <c:v>71.732102987651075</c:v>
                      </c:pt>
                    </c:numCache>
                  </c:numRef>
                </c:val>
                <c:smooth val="0"/>
                <c:extLst xmlns:c15="http://schemas.microsoft.com/office/drawing/2012/chart">
                  <c:ext xmlns:c16="http://schemas.microsoft.com/office/drawing/2014/chart" uri="{C3380CC4-5D6E-409C-BE32-E72D297353CC}">
                    <c16:uniqueId val="{00000028-1156-4791-97D6-F65A2B6AF2EE}"/>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Sheet1!$A$44</c15:sqref>
                        </c15:formulaRef>
                      </c:ext>
                    </c:extLst>
                    <c:strCache>
                      <c:ptCount val="1"/>
                      <c:pt idx="0">
                        <c:v>Total Public Debt-to-Tax Revenue Ratio (%)</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Sheet1!$B$44:$V$44</c15:sqref>
                        </c15:formulaRef>
                      </c:ext>
                    </c:extLst>
                    <c:numCache>
                      <c:formatCode>General</c:formatCode>
                      <c:ptCount val="21"/>
                      <c:pt idx="0">
                        <c:v>1117.1908480757468</c:v>
                      </c:pt>
                      <c:pt idx="1">
                        <c:v>822.17616669208485</c:v>
                      </c:pt>
                      <c:pt idx="2">
                        <c:v>765.13713764258546</c:v>
                      </c:pt>
                      <c:pt idx="3">
                        <c:v>628.62521340531737</c:v>
                      </c:pt>
                      <c:pt idx="4">
                        <c:v>432.32429670575937</c:v>
                      </c:pt>
                      <c:pt idx="5">
                        <c:v>378.29877437961966</c:v>
                      </c:pt>
                      <c:pt idx="6">
                        <c:v>210.79234560312256</c:v>
                      </c:pt>
                      <c:pt idx="7">
                        <c:v>217.03967059704286</c:v>
                      </c:pt>
                      <c:pt idx="8">
                        <c:v>225.6892409726826</c:v>
                      </c:pt>
                      <c:pt idx="9">
                        <c:v>285.45084454635827</c:v>
                      </c:pt>
                      <c:pt idx="10">
                        <c:v>290.17127439542668</c:v>
                      </c:pt>
                      <c:pt idx="11">
                        <c:v>262.15510297867075</c:v>
                      </c:pt>
                      <c:pt idx="12">
                        <c:v>311.02272427556886</c:v>
                      </c:pt>
                      <c:pt idx="13">
                        <c:v>399.586883207217</c:v>
                      </c:pt>
                      <c:pt idx="14">
                        <c:v>445.63553779188618</c:v>
                      </c:pt>
                      <c:pt idx="15">
                        <c:v>467.18303775125634</c:v>
                      </c:pt>
                      <c:pt idx="16">
                        <c:v>495.77749195029213</c:v>
                      </c:pt>
                      <c:pt idx="17">
                        <c:v>468.76023966447764</c:v>
                      </c:pt>
                      <c:pt idx="18">
                        <c:v>458.04541053954335</c:v>
                      </c:pt>
                      <c:pt idx="19">
                        <c:v>510.45328919966522</c:v>
                      </c:pt>
                      <c:pt idx="20">
                        <c:v>656.01829918208887</c:v>
                      </c:pt>
                    </c:numCache>
                  </c:numRef>
                </c:val>
                <c:smooth val="0"/>
                <c:extLst xmlns:c15="http://schemas.microsoft.com/office/drawing/2012/chart">
                  <c:ext xmlns:c16="http://schemas.microsoft.com/office/drawing/2014/chart" uri="{C3380CC4-5D6E-409C-BE32-E72D297353CC}">
                    <c16:uniqueId val="{00000029-1156-4791-97D6-F65A2B6AF2EE}"/>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Sheet1!$A$45</c15:sqref>
                        </c15:formulaRef>
                      </c:ext>
                    </c:extLst>
                    <c:strCache>
                      <c:ptCount val="1"/>
                      <c:pt idx="0">
                        <c:v>Total Public Debt-to-Domestic Revenue Ratio (%)</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Sheet1!$B$45:$V$45</c15:sqref>
                        </c15:formulaRef>
                      </c:ext>
                    </c:extLst>
                    <c:numCache>
                      <c:formatCode>General</c:formatCode>
                      <c:ptCount val="21"/>
                      <c:pt idx="0">
                        <c:v>1025.1636742880896</c:v>
                      </c:pt>
                      <c:pt idx="1">
                        <c:v>780.73991672700947</c:v>
                      </c:pt>
                      <c:pt idx="2">
                        <c:v>669.60271157980947</c:v>
                      </c:pt>
                      <c:pt idx="3">
                        <c:v>583.75739183584369</c:v>
                      </c:pt>
                      <c:pt idx="4">
                        <c:v>396.03026465943788</c:v>
                      </c:pt>
                      <c:pt idx="5">
                        <c:v>329.10653739851443</c:v>
                      </c:pt>
                      <c:pt idx="6">
                        <c:v>191.78236986194221</c:v>
                      </c:pt>
                      <c:pt idx="7">
                        <c:v>196.92649553546971</c:v>
                      </c:pt>
                      <c:pt idx="8">
                        <c:v>202.05305828335835</c:v>
                      </c:pt>
                      <c:pt idx="9">
                        <c:v>234.31781878425775</c:v>
                      </c:pt>
                      <c:pt idx="10">
                        <c:v>238.54339313850409</c:v>
                      </c:pt>
                      <c:pt idx="11">
                        <c:v>216.6661220316081</c:v>
                      </c:pt>
                      <c:pt idx="12">
                        <c:v>247.15858297060151</c:v>
                      </c:pt>
                      <c:pt idx="13">
                        <c:v>299.75029731484875</c:v>
                      </c:pt>
                      <c:pt idx="14">
                        <c:v>316.66035340000553</c:v>
                      </c:pt>
                      <c:pt idx="15">
                        <c:v>360.45887339792</c:v>
                      </c:pt>
                      <c:pt idx="16">
                        <c:v>381.91942264195239</c:v>
                      </c:pt>
                      <c:pt idx="17">
                        <c:v>369.54856780532805</c:v>
                      </c:pt>
                      <c:pt idx="18">
                        <c:v>372.175550676424</c:v>
                      </c:pt>
                      <c:pt idx="19">
                        <c:v>381.72156357266357</c:v>
                      </c:pt>
                      <c:pt idx="20">
                        <c:v>540.9939790607483</c:v>
                      </c:pt>
                    </c:numCache>
                  </c:numRef>
                </c:val>
                <c:smooth val="0"/>
                <c:extLst xmlns:c15="http://schemas.microsoft.com/office/drawing/2012/chart">
                  <c:ext xmlns:c16="http://schemas.microsoft.com/office/drawing/2014/chart" uri="{C3380CC4-5D6E-409C-BE32-E72D297353CC}">
                    <c16:uniqueId val="{0000002A-1156-4791-97D6-F65A2B6AF2EE}"/>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Sheet1!$A$47</c15:sqref>
                        </c15:formulaRef>
                      </c:ext>
                    </c:extLst>
                    <c:strCache>
                      <c:ptCount val="1"/>
                      <c:pt idx="0">
                        <c:v>Interest Payment on Total Public Debt-to-Domestic Revenue Ratio (%)</c:v>
                      </c:pt>
                    </c:strCache>
                  </c:strRef>
                </c:tx>
                <c:spPr>
                  <a:ln w="28575" cap="rnd">
                    <a:solidFill>
                      <a:schemeClr val="accent2">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Sheet1!$B$47:$V$47</c15:sqref>
                        </c15:formulaRef>
                      </c:ext>
                    </c:extLst>
                    <c:numCache>
                      <c:formatCode>General</c:formatCode>
                      <c:ptCount val="21"/>
                      <c:pt idx="0">
                        <c:v>42.257326959052172</c:v>
                      </c:pt>
                      <c:pt idx="1">
                        <c:v>40.362056480811006</c:v>
                      </c:pt>
                      <c:pt idx="2">
                        <c:v>25.924029896590557</c:v>
                      </c:pt>
                      <c:pt idx="3">
                        <c:v>26.442552572218581</c:v>
                      </c:pt>
                      <c:pt idx="4">
                        <c:v>18.275607958732497</c:v>
                      </c:pt>
                      <c:pt idx="5">
                        <c:v>15.287614441181551</c:v>
                      </c:pt>
                      <c:pt idx="6">
                        <c:v>15.385818764910633</c:v>
                      </c:pt>
                      <c:pt idx="7">
                        <c:v>12.051492741714599</c:v>
                      </c:pt>
                      <c:pt idx="8">
                        <c:v>14.142928535732135</c:v>
                      </c:pt>
                      <c:pt idx="9">
                        <c:v>18.193834928356157</c:v>
                      </c:pt>
                      <c:pt idx="10">
                        <c:v>19.721320235110365</c:v>
                      </c:pt>
                      <c:pt idx="11">
                        <c:v>14.709346383149668</c:v>
                      </c:pt>
                      <c:pt idx="12">
                        <c:v>16.7252529968281</c:v>
                      </c:pt>
                      <c:pt idx="13">
                        <c:v>24.829319253465847</c:v>
                      </c:pt>
                      <c:pt idx="14">
                        <c:v>28.179434015576309</c:v>
                      </c:pt>
                      <c:pt idx="15">
                        <c:v>32.636041945367452</c:v>
                      </c:pt>
                      <c:pt idx="16">
                        <c:v>36.57309448052051</c:v>
                      </c:pt>
                      <c:pt idx="17">
                        <c:v>35.16807844092444</c:v>
                      </c:pt>
                      <c:pt idx="18">
                        <c:v>34.023986116696307</c:v>
                      </c:pt>
                      <c:pt idx="19">
                        <c:v>34.561703779202411</c:v>
                      </c:pt>
                      <c:pt idx="20">
                        <c:v>45.635695608174224</c:v>
                      </c:pt>
                    </c:numCache>
                  </c:numRef>
                </c:val>
                <c:smooth val="0"/>
                <c:extLst xmlns:c15="http://schemas.microsoft.com/office/drawing/2012/chart">
                  <c:ext xmlns:c16="http://schemas.microsoft.com/office/drawing/2014/chart" uri="{C3380CC4-5D6E-409C-BE32-E72D297353CC}">
                    <c16:uniqueId val="{0000002B-1156-4791-97D6-F65A2B6AF2EE}"/>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Sheet1!$A$48</c15:sqref>
                        </c15:formulaRef>
                      </c:ext>
                    </c:extLst>
                    <c:strCache>
                      <c:ptCount val="1"/>
                      <c:pt idx="0">
                        <c:v>Debt Service-to-Tax Revenue Ratio (%)</c:v>
                      </c:pt>
                    </c:strCache>
                  </c:strRef>
                </c:tx>
                <c:spPr>
                  <a:ln w="28575" cap="rnd">
                    <a:solidFill>
                      <a:schemeClr val="accent3">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Sheet1!$B$48:$V$48</c15:sqref>
                        </c15:formulaRef>
                      </c:ext>
                    </c:extLst>
                    <c:numCache>
                      <c:formatCode>General</c:formatCode>
                      <c:ptCount val="21"/>
                      <c:pt idx="0">
                        <c:v>88.352549437107839</c:v>
                      </c:pt>
                      <c:pt idx="1">
                        <c:v>63.705963092877838</c:v>
                      </c:pt>
                      <c:pt idx="2">
                        <c:v>43.197426147996495</c:v>
                      </c:pt>
                      <c:pt idx="3">
                        <c:v>48.528847133308773</c:v>
                      </c:pt>
                      <c:pt idx="4">
                        <c:v>30.983560400158595</c:v>
                      </c:pt>
                      <c:pt idx="5">
                        <c:v>27.988721711202341</c:v>
                      </c:pt>
                      <c:pt idx="6">
                        <c:v>27.01832515872777</c:v>
                      </c:pt>
                      <c:pt idx="7">
                        <c:v>22.979116480411513</c:v>
                      </c:pt>
                      <c:pt idx="8">
                        <c:v>27.366523625114848</c:v>
                      </c:pt>
                      <c:pt idx="9">
                        <c:v>31.991420345118556</c:v>
                      </c:pt>
                      <c:pt idx="10">
                        <c:v>32.361293978433693</c:v>
                      </c:pt>
                      <c:pt idx="11">
                        <c:v>24.252018258222165</c:v>
                      </c:pt>
                      <c:pt idx="12">
                        <c:v>26.434606811466484</c:v>
                      </c:pt>
                      <c:pt idx="13">
                        <c:v>39.282552596950921</c:v>
                      </c:pt>
                      <c:pt idx="14">
                        <c:v>47.110849254736102</c:v>
                      </c:pt>
                      <c:pt idx="15">
                        <c:v>55.042139007922565</c:v>
                      </c:pt>
                      <c:pt idx="16">
                        <c:v>66.434602275043659</c:v>
                      </c:pt>
                      <c:pt idx="17">
                        <c:v>60.756930338349079</c:v>
                      </c:pt>
                      <c:pt idx="18">
                        <c:v>55.817990492317151</c:v>
                      </c:pt>
                      <c:pt idx="19">
                        <c:v>72.500853310142006</c:v>
                      </c:pt>
                      <c:pt idx="20">
                        <c:v>86.983541444237005</c:v>
                      </c:pt>
                    </c:numCache>
                  </c:numRef>
                </c:val>
                <c:smooth val="0"/>
                <c:extLst xmlns:c15="http://schemas.microsoft.com/office/drawing/2012/chart">
                  <c:ext xmlns:c16="http://schemas.microsoft.com/office/drawing/2014/chart" uri="{C3380CC4-5D6E-409C-BE32-E72D297353CC}">
                    <c16:uniqueId val="{0000002C-1156-4791-97D6-F65A2B6AF2EE}"/>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Sheet1!$A$49</c15:sqref>
                        </c15:formulaRef>
                      </c:ext>
                    </c:extLst>
                    <c:strCache>
                      <c:ptCount val="1"/>
                      <c:pt idx="0">
                        <c:v>Debt Service-to-Domestic Revenue Ratio (%)</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Sheet1!$B$49:$V$49</c15:sqref>
                        </c15:formulaRef>
                      </c:ext>
                    </c:extLst>
                    <c:numCache>
                      <c:formatCode>General</c:formatCode>
                      <c:ptCount val="21"/>
                      <c:pt idx="0">
                        <c:v>81.074620660985246</c:v>
                      </c:pt>
                      <c:pt idx="1">
                        <c:v>60.49529326574946</c:v>
                      </c:pt>
                      <c:pt idx="2">
                        <c:v>37.803829220845699</c:v>
                      </c:pt>
                      <c:pt idx="3">
                        <c:v>45.065124063159423</c:v>
                      </c:pt>
                      <c:pt idx="4">
                        <c:v>28.382461311717027</c:v>
                      </c:pt>
                      <c:pt idx="5">
                        <c:v>24.34919675246157</c:v>
                      </c:pt>
                      <c:pt idx="6">
                        <c:v>24.581720051625013</c:v>
                      </c:pt>
                      <c:pt idx="7">
                        <c:v>20.849630238290882</c:v>
                      </c:pt>
                      <c:pt idx="8">
                        <c:v>24.500458104281197</c:v>
                      </c:pt>
                      <c:pt idx="9">
                        <c:v>26.260773013271297</c:v>
                      </c:pt>
                      <c:pt idx="10">
                        <c:v>26.603504733719706</c:v>
                      </c:pt>
                      <c:pt idx="11">
                        <c:v>20.043824010079526</c:v>
                      </c:pt>
                      <c:pt idx="12">
                        <c:v>21.006632155656554</c:v>
                      </c:pt>
                      <c:pt idx="13">
                        <c:v>29.467826185165315</c:v>
                      </c:pt>
                      <c:pt idx="14">
                        <c:v>33.476096291373331</c:v>
                      </c:pt>
                      <c:pt idx="15">
                        <c:v>42.468210129604856</c:v>
                      </c:pt>
                      <c:pt idx="16">
                        <c:v>51.177524910461912</c:v>
                      </c:pt>
                      <c:pt idx="17">
                        <c:v>47.897911748777602</c:v>
                      </c:pt>
                      <c:pt idx="18">
                        <c:v>45.353781243347044</c:v>
                      </c:pt>
                      <c:pt idx="19">
                        <c:v>54.21679058879473</c:v>
                      </c:pt>
                      <c:pt idx="20">
                        <c:v>71.732102987651075</c:v>
                      </c:pt>
                    </c:numCache>
                  </c:numRef>
                </c:val>
                <c:smooth val="0"/>
                <c:extLst xmlns:c15="http://schemas.microsoft.com/office/drawing/2012/chart">
                  <c:ext xmlns:c16="http://schemas.microsoft.com/office/drawing/2014/chart" uri="{C3380CC4-5D6E-409C-BE32-E72D297353CC}">
                    <c16:uniqueId val="{0000002D-1156-4791-97D6-F65A2B6AF2EE}"/>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Sheet1!$A$50</c15:sqref>
                        </c15:formulaRef>
                      </c:ext>
                    </c:extLst>
                    <c:strCache>
                      <c:ptCount val="1"/>
                      <c:pt idx="0">
                        <c:v>Total Public Debt-to-GDP Ratio (%)</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Sheet1!$B$1:$V$1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xmlns:c15="http://schemas.microsoft.com/office/drawing/2012/chart">
                      <c:ext xmlns:c15="http://schemas.microsoft.com/office/drawing/2012/chart" uri="{02D57815-91ED-43cb-92C2-25804820EDAC}">
                        <c15:formulaRef>
                          <c15:sqref>Sheet1!$B$50:$V$50</c15:sqref>
                        </c15:formulaRef>
                      </c:ext>
                    </c:extLst>
                    <c:numCache>
                      <c:formatCode>General</c:formatCode>
                      <c:ptCount val="21"/>
                      <c:pt idx="0">
                        <c:v>181.63968758516552</c:v>
                      </c:pt>
                      <c:pt idx="1">
                        <c:v>141.81641303204086</c:v>
                      </c:pt>
                      <c:pt idx="2">
                        <c:v>136.92340850850013</c:v>
                      </c:pt>
                      <c:pt idx="3">
                        <c:v>122.92877686862187</c:v>
                      </c:pt>
                      <c:pt idx="4">
                        <c:v>94.278268858703825</c:v>
                      </c:pt>
                      <c:pt idx="5">
                        <c:v>78.550279123461635</c:v>
                      </c:pt>
                      <c:pt idx="6">
                        <c:v>26.215896364608394</c:v>
                      </c:pt>
                      <c:pt idx="7">
                        <c:v>31.052027088192109</c:v>
                      </c:pt>
                      <c:pt idx="8">
                        <c:v>32.152808479406211</c:v>
                      </c:pt>
                      <c:pt idx="9">
                        <c:v>36.327008907590582</c:v>
                      </c:pt>
                      <c:pt idx="10">
                        <c:v>37.814531590721515</c:v>
                      </c:pt>
                      <c:pt idx="11">
                        <c:v>39.673705496857025</c:v>
                      </c:pt>
                      <c:pt idx="12">
                        <c:v>47.798760199163503</c:v>
                      </c:pt>
                      <c:pt idx="13">
                        <c:v>42.928654589567323</c:v>
                      </c:pt>
                      <c:pt idx="14">
                        <c:v>51.192702261110135</c:v>
                      </c:pt>
                      <c:pt idx="15">
                        <c:v>55.562925337169276</c:v>
                      </c:pt>
                      <c:pt idx="16">
                        <c:v>55.976267885454988</c:v>
                      </c:pt>
                      <c:pt idx="17">
                        <c:v>55.563866031042032</c:v>
                      </c:pt>
                      <c:pt idx="18">
                        <c:v>57.575165612594446</c:v>
                      </c:pt>
                      <c:pt idx="19">
                        <c:v>62.476923612796156</c:v>
                      </c:pt>
                      <c:pt idx="20">
                        <c:v>76.079091063252505</c:v>
                      </c:pt>
                    </c:numCache>
                  </c:numRef>
                </c:val>
                <c:smooth val="0"/>
                <c:extLst xmlns:c15="http://schemas.microsoft.com/office/drawing/2012/chart">
                  <c:ext xmlns:c16="http://schemas.microsoft.com/office/drawing/2014/chart" uri="{C3380CC4-5D6E-409C-BE32-E72D297353CC}">
                    <c16:uniqueId val="{0000002E-1156-4791-97D6-F65A2B6AF2EE}"/>
                  </c:ext>
                </c:extLst>
              </c15:ser>
            </c15:filteredLineSeries>
          </c:ext>
        </c:extLst>
      </c:lineChart>
      <c:catAx>
        <c:axId val="647454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647452696"/>
        <c:crosses val="autoZero"/>
        <c:auto val="1"/>
        <c:lblAlgn val="ctr"/>
        <c:lblOffset val="100"/>
        <c:noMultiLvlLbl val="0"/>
      </c:catAx>
      <c:valAx>
        <c:axId val="647452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Ratio in %</a:t>
                </a:r>
              </a:p>
            </c:rich>
          </c:tx>
          <c:layout>
            <c:manualLayout>
              <c:xMode val="edge"/>
              <c:yMode val="edge"/>
              <c:x val="1.8091193862099519E-2"/>
              <c:y val="0.228755468066491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647454008"/>
        <c:crosses val="autoZero"/>
        <c:crossBetween val="between"/>
      </c:valAx>
      <c:spPr>
        <a:noFill/>
        <a:ln>
          <a:noFill/>
        </a:ln>
        <a:effectLst/>
      </c:spPr>
    </c:plotArea>
    <c:legend>
      <c:legendPos val="b"/>
      <c:layout>
        <c:manualLayout>
          <c:xMode val="edge"/>
          <c:yMode val="edge"/>
          <c:x val="0.20866457460566468"/>
          <c:y val="0.87094852726742478"/>
          <c:w val="0.51076058356930998"/>
          <c:h val="7.812554680664918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75000"/>
        </a:schemeClr>
      </a:solidFill>
    </a:ln>
    <a:effectLst/>
  </c:spPr>
  <c:txPr>
    <a:bodyPr/>
    <a:lstStyle/>
    <a:p>
      <a:pPr>
        <a:defRPr/>
      </a:pPr>
      <a:endParaRPr lang="en-G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i="0" baseline="0" dirty="0">
                <a:effectLst/>
              </a:rPr>
              <a:t>Total Tax Revenue and Debt service for Jan-Jun 2022</a:t>
            </a:r>
            <a:endParaRPr lang="en-GH" b="1"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strRef>
          </c:cat>
          <c:val>
            <c:numRef>
              <c:f>Sheet1!$B$2:$B$5</c:f>
              <c:numCache>
                <c:formatCode>General</c:formatCode>
                <c:ptCount val="1"/>
                <c:pt idx="0">
                  <c:v>30</c:v>
                </c:pt>
              </c:numCache>
            </c:numRef>
          </c:val>
          <c:extLst>
            <c:ext xmlns:c16="http://schemas.microsoft.com/office/drawing/2014/chart" uri="{C3380CC4-5D6E-409C-BE32-E72D297353CC}">
              <c16:uniqueId val="{00000000-449A-4258-A3B7-F1BDB2F64C6B}"/>
            </c:ext>
          </c:extLst>
        </c:ser>
        <c:ser>
          <c:idx val="1"/>
          <c:order val="1"/>
          <c:tx>
            <c:strRef>
              <c:f>Sheet1!$C$1</c:f>
              <c:strCache>
                <c:ptCount val="1"/>
                <c:pt idx="0">
                  <c:v>Debt service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strRef>
          </c:cat>
          <c:val>
            <c:numRef>
              <c:f>Sheet1!$C$2:$C$5</c:f>
              <c:numCache>
                <c:formatCode>General</c:formatCode>
                <c:ptCount val="1"/>
                <c:pt idx="0">
                  <c:v>26.1</c:v>
                </c:pt>
              </c:numCache>
            </c:numRef>
          </c:val>
          <c:extLst>
            <c:ext xmlns:c16="http://schemas.microsoft.com/office/drawing/2014/chart" uri="{C3380CC4-5D6E-409C-BE32-E72D297353CC}">
              <c16:uniqueId val="{00000001-449A-4258-A3B7-F1BDB2F64C6B}"/>
            </c:ext>
          </c:extLst>
        </c:ser>
        <c:dLbls>
          <c:dLblPos val="outEnd"/>
          <c:showLegendKey val="0"/>
          <c:showVal val="1"/>
          <c:showCatName val="0"/>
          <c:showSerName val="0"/>
          <c:showPercent val="0"/>
          <c:showBubbleSize val="0"/>
        </c:dLbls>
        <c:gapWidth val="219"/>
        <c:overlap val="-27"/>
        <c:axId val="2125591071"/>
        <c:axId val="212557235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30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449A-4258-A3B7-F1BDB2F64C6B}"/>
                  </c:ext>
                </c:extLst>
              </c15:ser>
            </c15:filteredBarSeries>
          </c:ext>
        </c:extLst>
      </c:barChart>
      <c:catAx>
        <c:axId val="2125591071"/>
        <c:scaling>
          <c:orientation val="minMax"/>
        </c:scaling>
        <c:delete val="1"/>
        <c:axPos val="b"/>
        <c:numFmt formatCode="General" sourceLinked="1"/>
        <c:majorTickMark val="out"/>
        <c:minorTickMark val="none"/>
        <c:tickLblPos val="nextTo"/>
        <c:crossAx val="2125572351"/>
        <c:crosses val="autoZero"/>
        <c:auto val="1"/>
        <c:lblAlgn val="ctr"/>
        <c:lblOffset val="100"/>
        <c:tickLblSkip val="10"/>
        <c:tickMarkSkip val="10"/>
        <c:noMultiLvlLbl val="0"/>
      </c:catAx>
      <c:valAx>
        <c:axId val="21255723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25591071"/>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3F5F6"/>
    </a:solidFill>
    <a:ln>
      <a:noFill/>
    </a:ln>
    <a:effectLst/>
  </c:spPr>
  <c:txPr>
    <a:bodyPr/>
    <a:lstStyle/>
    <a:p>
      <a:pPr>
        <a:defRPr/>
      </a:pPr>
      <a:endParaRPr lang="en-G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Total Tax Revenue, and Compensation of employees for Jan-Jun 2022</a:t>
            </a:r>
            <a:endParaRPr lang="en-GH">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extLst/>
            </c:strRef>
          </c:cat>
          <c:val>
            <c:numRef>
              <c:f>Sheet1!$B$2:$B$5</c:f>
              <c:numCache>
                <c:formatCode>General</c:formatCode>
                <c:ptCount val="1"/>
                <c:pt idx="0">
                  <c:v>30</c:v>
                </c:pt>
              </c:numCache>
              <c:extLst/>
            </c:numRef>
          </c:val>
          <c:extLst>
            <c:ext xmlns:c16="http://schemas.microsoft.com/office/drawing/2014/chart" uri="{C3380CC4-5D6E-409C-BE32-E72D297353CC}">
              <c16:uniqueId val="{00000000-3C8C-419A-9C3D-2F15F0409F51}"/>
            </c:ext>
          </c:extLst>
        </c:ser>
        <c:ser>
          <c:idx val="1"/>
          <c:order val="1"/>
          <c:tx>
            <c:strRef>
              <c:f>Sheet1!$C$1</c:f>
              <c:strCache>
                <c:ptCount val="1"/>
                <c:pt idx="0">
                  <c:v>Compensation of employees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extLst/>
            </c:strRef>
          </c:cat>
          <c:val>
            <c:numRef>
              <c:f>Sheet1!$C$2:$C$5</c:f>
              <c:numCache>
                <c:formatCode>General</c:formatCode>
                <c:ptCount val="1"/>
                <c:pt idx="0">
                  <c:v>17</c:v>
                </c:pt>
              </c:numCache>
              <c:extLst/>
            </c:numRef>
          </c:val>
          <c:extLst>
            <c:ext xmlns:c16="http://schemas.microsoft.com/office/drawing/2014/chart" uri="{C3380CC4-5D6E-409C-BE32-E72D297353CC}">
              <c16:uniqueId val="{00000001-3C8C-419A-9C3D-2F15F0409F51}"/>
            </c:ext>
          </c:extLst>
        </c:ser>
        <c:dLbls>
          <c:dLblPos val="outEnd"/>
          <c:showLegendKey val="0"/>
          <c:showVal val="1"/>
          <c:showCatName val="0"/>
          <c:showSerName val="0"/>
          <c:showPercent val="0"/>
          <c:showBubbleSize val="0"/>
        </c:dLbls>
        <c:gapWidth val="219"/>
        <c:overlap val="-27"/>
        <c:axId val="2132860047"/>
        <c:axId val="213287044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30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3C8C-419A-9C3D-2F15F0409F51}"/>
                  </c:ext>
                </c:extLst>
              </c15:ser>
            </c15:filteredBarSeries>
          </c:ext>
        </c:extLst>
      </c:barChart>
      <c:catAx>
        <c:axId val="2132860047"/>
        <c:scaling>
          <c:orientation val="minMax"/>
        </c:scaling>
        <c:delete val="1"/>
        <c:axPos val="b"/>
        <c:numFmt formatCode="General" sourceLinked="1"/>
        <c:majorTickMark val="out"/>
        <c:minorTickMark val="none"/>
        <c:tickLblPos val="nextTo"/>
        <c:crossAx val="2132870447"/>
        <c:crosses val="autoZero"/>
        <c:auto val="1"/>
        <c:lblAlgn val="ctr"/>
        <c:lblOffset val="100"/>
        <c:noMultiLvlLbl val="0"/>
      </c:catAx>
      <c:valAx>
        <c:axId val="2132870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32860047"/>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3F5F6"/>
    </a:solidFill>
    <a:ln>
      <a:noFill/>
    </a:ln>
    <a:effectLst/>
  </c:spPr>
  <c:txPr>
    <a:bodyPr/>
    <a:lstStyle/>
    <a:p>
      <a:pPr>
        <a:defRPr/>
      </a:pPr>
      <a:endParaRPr lang="en-G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Total Tax Revenue, and Debt service+ Compensation of employees for Jan-Jun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col"/>
        <c:grouping val="clustered"/>
        <c:varyColors val="0"/>
        <c:ser>
          <c:idx val="0"/>
          <c:order val="0"/>
          <c:tx>
            <c:strRef>
              <c:f>Sheet1!$B$1</c:f>
              <c:strCache>
                <c:ptCount val="1"/>
                <c:pt idx="0">
                  <c:v>Total Tax Revenue (GH₵’B)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extLst/>
            </c:strRef>
          </c:cat>
          <c:val>
            <c:numRef>
              <c:f>Sheet1!$B$2:$B$5</c:f>
              <c:numCache>
                <c:formatCode>General</c:formatCode>
                <c:ptCount val="1"/>
                <c:pt idx="0">
                  <c:v>30</c:v>
                </c:pt>
              </c:numCache>
              <c:extLst/>
            </c:numRef>
          </c:val>
          <c:extLst>
            <c:ext xmlns:c16="http://schemas.microsoft.com/office/drawing/2014/chart" uri="{C3380CC4-5D6E-409C-BE32-E72D297353CC}">
              <c16:uniqueId val="{00000000-C098-4265-A7BB-2FE1D0769C6C}"/>
            </c:ext>
          </c:extLst>
        </c:ser>
        <c:ser>
          <c:idx val="1"/>
          <c:order val="1"/>
          <c:tx>
            <c:strRef>
              <c:f>Sheet1!$C$1</c:f>
              <c:strCache>
                <c:ptCount val="1"/>
                <c:pt idx="0">
                  <c:v>Debt service + Compensation of employees (GH₵’B)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30</c:v>
                </c:pt>
              </c:strCache>
              <c:extLst/>
            </c:strRef>
          </c:cat>
          <c:val>
            <c:numRef>
              <c:f>Sheet1!$C$2:$C$5</c:f>
              <c:numCache>
                <c:formatCode>General</c:formatCode>
                <c:ptCount val="1"/>
                <c:pt idx="0">
                  <c:v>43.1</c:v>
                </c:pt>
              </c:numCache>
              <c:extLst/>
            </c:numRef>
          </c:val>
          <c:extLst>
            <c:ext xmlns:c16="http://schemas.microsoft.com/office/drawing/2014/chart" uri="{C3380CC4-5D6E-409C-BE32-E72D297353CC}">
              <c16:uniqueId val="{00000001-C098-4265-A7BB-2FE1D0769C6C}"/>
            </c:ext>
          </c:extLst>
        </c:ser>
        <c:dLbls>
          <c:dLblPos val="outEnd"/>
          <c:showLegendKey val="0"/>
          <c:showVal val="1"/>
          <c:showCatName val="0"/>
          <c:showSerName val="0"/>
          <c:showPercent val="0"/>
          <c:showBubbleSize val="0"/>
        </c:dLbls>
        <c:gapWidth val="219"/>
        <c:overlap val="-27"/>
        <c:axId val="2125586495"/>
        <c:axId val="212558940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ALL(GH₵’B)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1"/>
                      <c:pt idx="0">
                        <c:v>30</c:v>
                      </c:pt>
                    </c:strCache>
                  </c:strRef>
                </c:cat>
                <c:val>
                  <c:numRef>
                    <c:extLst>
                      <c:ext uri="{02D57815-91ED-43cb-92C2-25804820EDAC}">
                        <c15:formulaRef>
                          <c15:sqref>Sheet1!$D$2:$D$5</c15:sqref>
                        </c15:formulaRef>
                      </c:ext>
                    </c:extLst>
                    <c:numCache>
                      <c:formatCode>General</c:formatCode>
                      <c:ptCount val="1"/>
                      <c:pt idx="0">
                        <c:v>56.1</c:v>
                      </c:pt>
                    </c:numCache>
                  </c:numRef>
                </c:val>
                <c:extLst>
                  <c:ext xmlns:c16="http://schemas.microsoft.com/office/drawing/2014/chart" uri="{C3380CC4-5D6E-409C-BE32-E72D297353CC}">
                    <c16:uniqueId val="{00000002-C098-4265-A7BB-2FE1D0769C6C}"/>
                  </c:ext>
                </c:extLst>
              </c15:ser>
            </c15:filteredBarSeries>
          </c:ext>
        </c:extLst>
      </c:barChart>
      <c:catAx>
        <c:axId val="2125586495"/>
        <c:scaling>
          <c:orientation val="minMax"/>
        </c:scaling>
        <c:delete val="1"/>
        <c:axPos val="b"/>
        <c:numFmt formatCode="General" sourceLinked="1"/>
        <c:majorTickMark val="none"/>
        <c:minorTickMark val="none"/>
        <c:tickLblPos val="nextTo"/>
        <c:crossAx val="2125589407"/>
        <c:crosses val="autoZero"/>
        <c:auto val="1"/>
        <c:lblAlgn val="ctr"/>
        <c:lblOffset val="100"/>
        <c:noMultiLvlLbl val="0"/>
      </c:catAx>
      <c:valAx>
        <c:axId val="2125589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212558649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3F5F6"/>
    </a:solidFill>
    <a:ln>
      <a:noFill/>
    </a:ln>
    <a:effectLst/>
  </c:spPr>
  <c:txPr>
    <a:bodyPr/>
    <a:lstStyle/>
    <a:p>
      <a:pPr>
        <a:defRPr/>
      </a:pPr>
      <a:endParaRPr lang="en-G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B0793-6007-4FE9-BC73-234FD9213545}" type="datetimeFigureOut">
              <a:rPr lang="en-GH" smtClean="0"/>
              <a:t>26/10/2022</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2C131-F0FE-40A7-98BD-D399C8C85B3A}" type="slidenum">
              <a:rPr lang="en-GH" smtClean="0"/>
              <a:t>‹#›</a:t>
            </a:fld>
            <a:endParaRPr lang="en-GH"/>
          </a:p>
        </p:txBody>
      </p:sp>
    </p:spTree>
    <p:extLst>
      <p:ext uri="{BB962C8B-B14F-4D97-AF65-F5344CB8AC3E}">
        <p14:creationId xmlns:p14="http://schemas.microsoft.com/office/powerpoint/2010/main" val="99646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0F6C-081A-7B4B-1BD8-77682F5C2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8883B66B-96B9-5388-FBC9-30FB5683FC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D8C29744-FC4C-40C8-0B92-0148C491CA20}"/>
              </a:ext>
            </a:extLst>
          </p:cNvPr>
          <p:cNvSpPr>
            <a:spLocks noGrp="1"/>
          </p:cNvSpPr>
          <p:nvPr>
            <p:ph type="dt" sz="half" idx="10"/>
          </p:nvPr>
        </p:nvSpPr>
        <p:spPr/>
        <p:txBody>
          <a:bodyPr/>
          <a:lstStyle/>
          <a:p>
            <a:fld id="{F0238D4D-71F5-4D71-BFCB-3D21B8F0BCAA}" type="datetime8">
              <a:rPr lang="en-GH" smtClean="0"/>
              <a:t>26/10/2022 8:25 PM</a:t>
            </a:fld>
            <a:endParaRPr lang="en-GH"/>
          </a:p>
        </p:txBody>
      </p:sp>
      <p:sp>
        <p:nvSpPr>
          <p:cNvPr id="5" name="Footer Placeholder 4">
            <a:extLst>
              <a:ext uri="{FF2B5EF4-FFF2-40B4-BE49-F238E27FC236}">
                <a16:creationId xmlns:a16="http://schemas.microsoft.com/office/drawing/2014/main" id="{F2A8B748-F54E-FFB1-0DD7-78BAC476929F}"/>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21078A97-3208-FB3A-C7CB-D41E956883CD}"/>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185968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38DB-6BC8-8C6E-D802-234FCEFA3EEF}"/>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6991720A-56FC-5FED-DBD0-4A6D380FB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167C4F50-6EF4-42FC-BCB8-5FFEBCBC1D47}"/>
              </a:ext>
            </a:extLst>
          </p:cNvPr>
          <p:cNvSpPr>
            <a:spLocks noGrp="1"/>
          </p:cNvSpPr>
          <p:nvPr>
            <p:ph type="dt" sz="half" idx="10"/>
          </p:nvPr>
        </p:nvSpPr>
        <p:spPr/>
        <p:txBody>
          <a:bodyPr/>
          <a:lstStyle/>
          <a:p>
            <a:fld id="{2EDC61C4-2A8F-4DBF-A42F-E1BAE1CCEDA3}" type="datetime8">
              <a:rPr lang="en-GH" smtClean="0"/>
              <a:t>26/10/2022 8:25 PM</a:t>
            </a:fld>
            <a:endParaRPr lang="en-GH"/>
          </a:p>
        </p:txBody>
      </p:sp>
      <p:sp>
        <p:nvSpPr>
          <p:cNvPr id="5" name="Footer Placeholder 4">
            <a:extLst>
              <a:ext uri="{FF2B5EF4-FFF2-40B4-BE49-F238E27FC236}">
                <a16:creationId xmlns:a16="http://schemas.microsoft.com/office/drawing/2014/main" id="{B5F1920E-D435-1DBD-E630-6D894F7E34EA}"/>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D4FF5185-A94B-E003-BD62-410295FD2EB9}"/>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352882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3E4B1-A1D0-1699-6C93-C3149AA631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FDB5BD3F-A22F-98B7-4637-5C634E9631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4FE786F4-DF2F-41FE-97A3-A58B516D00A4}"/>
              </a:ext>
            </a:extLst>
          </p:cNvPr>
          <p:cNvSpPr>
            <a:spLocks noGrp="1"/>
          </p:cNvSpPr>
          <p:nvPr>
            <p:ph type="dt" sz="half" idx="10"/>
          </p:nvPr>
        </p:nvSpPr>
        <p:spPr/>
        <p:txBody>
          <a:bodyPr/>
          <a:lstStyle/>
          <a:p>
            <a:fld id="{4617F4F4-9943-4DA9-8A11-F76D22275C39}" type="datetime8">
              <a:rPr lang="en-GH" smtClean="0"/>
              <a:t>26/10/2022 8:25 PM</a:t>
            </a:fld>
            <a:endParaRPr lang="en-GH"/>
          </a:p>
        </p:txBody>
      </p:sp>
      <p:sp>
        <p:nvSpPr>
          <p:cNvPr id="5" name="Footer Placeholder 4">
            <a:extLst>
              <a:ext uri="{FF2B5EF4-FFF2-40B4-BE49-F238E27FC236}">
                <a16:creationId xmlns:a16="http://schemas.microsoft.com/office/drawing/2014/main" id="{E8400141-50B1-F5C7-E826-3AA45D8A9C8E}"/>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7D2B9C27-B5B8-67F2-69A7-A08B4BCB761D}"/>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1894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1A47-9393-F7BC-128F-70650340760D}"/>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55744C0B-2790-D7A6-634E-6EEE61E7E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B5EDA3AB-9BC4-EB9C-3BB1-871E7BD93303}"/>
              </a:ext>
            </a:extLst>
          </p:cNvPr>
          <p:cNvSpPr>
            <a:spLocks noGrp="1"/>
          </p:cNvSpPr>
          <p:nvPr>
            <p:ph type="dt" sz="half" idx="10"/>
          </p:nvPr>
        </p:nvSpPr>
        <p:spPr/>
        <p:txBody>
          <a:bodyPr/>
          <a:lstStyle/>
          <a:p>
            <a:fld id="{C460A6EE-7845-46E8-ABF5-C28A8819457F}" type="datetime8">
              <a:rPr lang="en-GH" smtClean="0"/>
              <a:t>26/10/2022 8:25 PM</a:t>
            </a:fld>
            <a:endParaRPr lang="en-GH"/>
          </a:p>
        </p:txBody>
      </p:sp>
      <p:sp>
        <p:nvSpPr>
          <p:cNvPr id="5" name="Footer Placeholder 4">
            <a:extLst>
              <a:ext uri="{FF2B5EF4-FFF2-40B4-BE49-F238E27FC236}">
                <a16:creationId xmlns:a16="http://schemas.microsoft.com/office/drawing/2014/main" id="{AAC5043A-B3B8-C4AE-0B7E-DB42BEEF14F1}"/>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E7366A7B-5D2C-F0FF-1D90-4324EF94C65D}"/>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85170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58F9-A473-805A-822A-78BE43346B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0F1862F0-7524-02B7-8B86-5D4943C4F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58142-81AA-4931-C7A4-D2A46DAB1D3E}"/>
              </a:ext>
            </a:extLst>
          </p:cNvPr>
          <p:cNvSpPr>
            <a:spLocks noGrp="1"/>
          </p:cNvSpPr>
          <p:nvPr>
            <p:ph type="dt" sz="half" idx="10"/>
          </p:nvPr>
        </p:nvSpPr>
        <p:spPr/>
        <p:txBody>
          <a:bodyPr/>
          <a:lstStyle/>
          <a:p>
            <a:fld id="{2BBB98B7-EBF6-4623-9EAB-68D668CA279C}" type="datetime8">
              <a:rPr lang="en-GH" smtClean="0"/>
              <a:t>26/10/2022 8:25 PM</a:t>
            </a:fld>
            <a:endParaRPr lang="en-GH"/>
          </a:p>
        </p:txBody>
      </p:sp>
      <p:sp>
        <p:nvSpPr>
          <p:cNvPr id="5" name="Footer Placeholder 4">
            <a:extLst>
              <a:ext uri="{FF2B5EF4-FFF2-40B4-BE49-F238E27FC236}">
                <a16:creationId xmlns:a16="http://schemas.microsoft.com/office/drawing/2014/main" id="{447E2FB6-AE14-D304-D44C-5BA1F3768F5E}"/>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09C6A102-1824-67B1-1501-02060AF95A93}"/>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296448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8264-900D-029A-1C41-830D8667AB1A}"/>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0A0BFCFB-2605-407E-729A-205EB8C92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100E006F-06E4-44F9-F4DA-3CC1B3FC8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D19E739B-E150-CB19-CC89-939E0820AFF1}"/>
              </a:ext>
            </a:extLst>
          </p:cNvPr>
          <p:cNvSpPr>
            <a:spLocks noGrp="1"/>
          </p:cNvSpPr>
          <p:nvPr>
            <p:ph type="dt" sz="half" idx="10"/>
          </p:nvPr>
        </p:nvSpPr>
        <p:spPr/>
        <p:txBody>
          <a:bodyPr/>
          <a:lstStyle/>
          <a:p>
            <a:fld id="{DA3E0B5F-E6A3-49A6-966E-5451ECAD3BF7}" type="datetime8">
              <a:rPr lang="en-GH" smtClean="0"/>
              <a:t>26/10/2022 8:25 PM</a:t>
            </a:fld>
            <a:endParaRPr lang="en-GH"/>
          </a:p>
        </p:txBody>
      </p:sp>
      <p:sp>
        <p:nvSpPr>
          <p:cNvPr id="6" name="Footer Placeholder 5">
            <a:extLst>
              <a:ext uri="{FF2B5EF4-FFF2-40B4-BE49-F238E27FC236}">
                <a16:creationId xmlns:a16="http://schemas.microsoft.com/office/drawing/2014/main" id="{99536FC8-BC0F-C37E-9B89-31F8DD9D1EA6}"/>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D1B0BEB0-3149-29B0-F430-FFC3C2B725C4}"/>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73900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8EAE-59CC-FFD9-81E9-009A91CB517C}"/>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36CA00D6-B82C-0F11-8EFA-93F17BE55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3AAD4-B954-80FE-9306-E0E5B6DAA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2A550311-729B-CB6E-FC91-A789ED404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E548A-DC4C-9E54-7265-DDBE6EB550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05F8122F-056B-14A7-9694-C550DCF205AE}"/>
              </a:ext>
            </a:extLst>
          </p:cNvPr>
          <p:cNvSpPr>
            <a:spLocks noGrp="1"/>
          </p:cNvSpPr>
          <p:nvPr>
            <p:ph type="dt" sz="half" idx="10"/>
          </p:nvPr>
        </p:nvSpPr>
        <p:spPr/>
        <p:txBody>
          <a:bodyPr/>
          <a:lstStyle/>
          <a:p>
            <a:fld id="{35B23738-D658-4D71-8364-CFB16D5E8E66}" type="datetime8">
              <a:rPr lang="en-GH" smtClean="0"/>
              <a:t>26/10/2022 8:25 PM</a:t>
            </a:fld>
            <a:endParaRPr lang="en-GH"/>
          </a:p>
        </p:txBody>
      </p:sp>
      <p:sp>
        <p:nvSpPr>
          <p:cNvPr id="8" name="Footer Placeholder 7">
            <a:extLst>
              <a:ext uri="{FF2B5EF4-FFF2-40B4-BE49-F238E27FC236}">
                <a16:creationId xmlns:a16="http://schemas.microsoft.com/office/drawing/2014/main" id="{FC2A621F-FE0D-6194-89F2-640E50F6953B}"/>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240E8CFE-E6E9-1AAF-BB57-B6AC97B78A1F}"/>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394839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3947-4990-0057-B7F8-8DBA2E54F59F}"/>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7BD02655-8B4C-17A7-7B5E-701981B050B6}"/>
              </a:ext>
            </a:extLst>
          </p:cNvPr>
          <p:cNvSpPr>
            <a:spLocks noGrp="1"/>
          </p:cNvSpPr>
          <p:nvPr>
            <p:ph type="dt" sz="half" idx="10"/>
          </p:nvPr>
        </p:nvSpPr>
        <p:spPr/>
        <p:txBody>
          <a:bodyPr/>
          <a:lstStyle/>
          <a:p>
            <a:fld id="{4F92F4A7-DDA2-4F64-9417-2F4452962CEC}" type="datetime8">
              <a:rPr lang="en-GH" smtClean="0"/>
              <a:t>26/10/2022 8:25 PM</a:t>
            </a:fld>
            <a:endParaRPr lang="en-GH"/>
          </a:p>
        </p:txBody>
      </p:sp>
      <p:sp>
        <p:nvSpPr>
          <p:cNvPr id="4" name="Footer Placeholder 3">
            <a:extLst>
              <a:ext uri="{FF2B5EF4-FFF2-40B4-BE49-F238E27FC236}">
                <a16:creationId xmlns:a16="http://schemas.microsoft.com/office/drawing/2014/main" id="{577C5369-67F4-FF4C-787E-319D7AFF0EA4}"/>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5C7D60FF-3ED5-4564-16CD-DCD5F84632FC}"/>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9604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9A1C0-73CD-C360-0956-AACF83F8B2D4}"/>
              </a:ext>
            </a:extLst>
          </p:cNvPr>
          <p:cNvSpPr>
            <a:spLocks noGrp="1"/>
          </p:cNvSpPr>
          <p:nvPr>
            <p:ph type="dt" sz="half" idx="10"/>
          </p:nvPr>
        </p:nvSpPr>
        <p:spPr/>
        <p:txBody>
          <a:bodyPr/>
          <a:lstStyle/>
          <a:p>
            <a:fld id="{E43DFC3D-0F57-4AB5-9487-13985A20B044}" type="datetime8">
              <a:rPr lang="en-GH" smtClean="0"/>
              <a:t>26/10/2022 8:25 PM</a:t>
            </a:fld>
            <a:endParaRPr lang="en-GH"/>
          </a:p>
        </p:txBody>
      </p:sp>
      <p:sp>
        <p:nvSpPr>
          <p:cNvPr id="3" name="Footer Placeholder 2">
            <a:extLst>
              <a:ext uri="{FF2B5EF4-FFF2-40B4-BE49-F238E27FC236}">
                <a16:creationId xmlns:a16="http://schemas.microsoft.com/office/drawing/2014/main" id="{E78D9A59-3BAA-A97A-C636-B49391FB0B32}"/>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B0AB3E00-66E3-369B-2C08-17F7B22FC6E3}"/>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225339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A05F-5419-B032-CDFB-2024B7E6F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F4603ECC-308A-15B8-5519-E34F7BF3A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990D1A0A-A85B-D102-C9B7-111A9EB5E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FD5CE-A778-A771-53E4-5EE4766C31A1}"/>
              </a:ext>
            </a:extLst>
          </p:cNvPr>
          <p:cNvSpPr>
            <a:spLocks noGrp="1"/>
          </p:cNvSpPr>
          <p:nvPr>
            <p:ph type="dt" sz="half" idx="10"/>
          </p:nvPr>
        </p:nvSpPr>
        <p:spPr/>
        <p:txBody>
          <a:bodyPr/>
          <a:lstStyle/>
          <a:p>
            <a:fld id="{A639AF0C-E909-4154-8D1B-993823BB7EC9}" type="datetime8">
              <a:rPr lang="en-GH" smtClean="0"/>
              <a:t>26/10/2022 8:25 PM</a:t>
            </a:fld>
            <a:endParaRPr lang="en-GH"/>
          </a:p>
        </p:txBody>
      </p:sp>
      <p:sp>
        <p:nvSpPr>
          <p:cNvPr id="6" name="Footer Placeholder 5">
            <a:extLst>
              <a:ext uri="{FF2B5EF4-FFF2-40B4-BE49-F238E27FC236}">
                <a16:creationId xmlns:a16="http://schemas.microsoft.com/office/drawing/2014/main" id="{E3EF2725-431E-983B-251C-311E7250B1F6}"/>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7F5875E9-E319-B9B6-4293-9E06717F200E}"/>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273922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15BE-2150-7B88-F810-8B8107AA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740C9CE5-B0D3-6A9A-9BD6-99B5D699C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2C007AC1-36CD-3340-F35C-87393B4AC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BAFF7-74D0-B016-BA51-990E79495BEB}"/>
              </a:ext>
            </a:extLst>
          </p:cNvPr>
          <p:cNvSpPr>
            <a:spLocks noGrp="1"/>
          </p:cNvSpPr>
          <p:nvPr>
            <p:ph type="dt" sz="half" idx="10"/>
          </p:nvPr>
        </p:nvSpPr>
        <p:spPr/>
        <p:txBody>
          <a:bodyPr/>
          <a:lstStyle/>
          <a:p>
            <a:fld id="{A2892E73-8EFE-425D-A9D2-BBE2626086F6}" type="datetime8">
              <a:rPr lang="en-GH" smtClean="0"/>
              <a:t>26/10/2022 8:25 PM</a:t>
            </a:fld>
            <a:endParaRPr lang="en-GH"/>
          </a:p>
        </p:txBody>
      </p:sp>
      <p:sp>
        <p:nvSpPr>
          <p:cNvPr id="6" name="Footer Placeholder 5">
            <a:extLst>
              <a:ext uri="{FF2B5EF4-FFF2-40B4-BE49-F238E27FC236}">
                <a16:creationId xmlns:a16="http://schemas.microsoft.com/office/drawing/2014/main" id="{E5B23375-2046-BC0A-BEAD-6EF9A0ACCA4D}"/>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FCF90340-AF31-F7C6-3297-1D340511B828}"/>
              </a:ext>
            </a:extLst>
          </p:cNvPr>
          <p:cNvSpPr>
            <a:spLocks noGrp="1"/>
          </p:cNvSpPr>
          <p:nvPr>
            <p:ph type="sldNum" sz="quarter" idx="12"/>
          </p:nvPr>
        </p:nvSpPr>
        <p:spPr/>
        <p:txBody>
          <a:bodyPr/>
          <a:lstStyle/>
          <a:p>
            <a:fld id="{C752FB6D-9F02-4DC4-AAD6-E8422BBF4DC0}" type="slidenum">
              <a:rPr lang="en-GH" smtClean="0"/>
              <a:t>‹#›</a:t>
            </a:fld>
            <a:endParaRPr lang="en-GH"/>
          </a:p>
        </p:txBody>
      </p:sp>
    </p:spTree>
    <p:extLst>
      <p:ext uri="{BB962C8B-B14F-4D97-AF65-F5344CB8AC3E}">
        <p14:creationId xmlns:p14="http://schemas.microsoft.com/office/powerpoint/2010/main" val="340421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751AE-273C-90D9-9DDE-7B0EF93D8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8B99DFEF-35E9-CB5B-C451-4765F55DC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4BDA7787-CEA9-AEBC-B98E-A9979AE93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2B06A-50BC-45A0-AB0C-A3A09F2F6402}" type="datetime8">
              <a:rPr lang="en-GH" smtClean="0"/>
              <a:t>26/10/2022 8:25 PM</a:t>
            </a:fld>
            <a:endParaRPr lang="en-GH"/>
          </a:p>
        </p:txBody>
      </p:sp>
      <p:sp>
        <p:nvSpPr>
          <p:cNvPr id="5" name="Footer Placeholder 4">
            <a:extLst>
              <a:ext uri="{FF2B5EF4-FFF2-40B4-BE49-F238E27FC236}">
                <a16:creationId xmlns:a16="http://schemas.microsoft.com/office/drawing/2014/main" id="{23CF9A8C-06E7-2719-6866-5BCB6A267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AFDAB1E0-8264-0255-DB4D-B01A13759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2FB6D-9F02-4DC4-AAD6-E8422BBF4DC0}" type="slidenum">
              <a:rPr lang="en-GH" smtClean="0"/>
              <a:t>‹#›</a:t>
            </a:fld>
            <a:endParaRPr lang="en-GH"/>
          </a:p>
        </p:txBody>
      </p:sp>
    </p:spTree>
    <p:extLst>
      <p:ext uri="{BB962C8B-B14F-4D97-AF65-F5344CB8AC3E}">
        <p14:creationId xmlns:p14="http://schemas.microsoft.com/office/powerpoint/2010/main" val="202021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5FC0AF-3C75-2EB1-6DC3-0B2942735222}"/>
              </a:ext>
            </a:extLst>
          </p:cNvPr>
          <p:cNvPicPr>
            <a:picLocks noChangeAspect="1"/>
          </p:cNvPicPr>
          <p:nvPr/>
        </p:nvPicPr>
        <p:blipFill>
          <a:blip r:embed="rId2"/>
          <a:stretch>
            <a:fillRect/>
          </a:stretch>
        </p:blipFill>
        <p:spPr>
          <a:xfrm rot="5400000">
            <a:off x="-1933489" y="2759340"/>
            <a:ext cx="5715000" cy="1339319"/>
          </a:xfrm>
          <a:prstGeom prst="rect">
            <a:avLst/>
          </a:prstGeom>
        </p:spPr>
      </p:pic>
      <p:sp>
        <p:nvSpPr>
          <p:cNvPr id="6" name="TextBox 5">
            <a:extLst>
              <a:ext uri="{FF2B5EF4-FFF2-40B4-BE49-F238E27FC236}">
                <a16:creationId xmlns:a16="http://schemas.microsoft.com/office/drawing/2014/main" id="{3DDD51F2-2C4C-CD4F-724E-E36E1B5959D1}"/>
              </a:ext>
            </a:extLst>
          </p:cNvPr>
          <p:cNvSpPr txBox="1"/>
          <p:nvPr/>
        </p:nvSpPr>
        <p:spPr>
          <a:xfrm>
            <a:off x="1841682" y="838855"/>
            <a:ext cx="9466053" cy="6555641"/>
          </a:xfrm>
          <a:prstGeom prst="rect">
            <a:avLst/>
          </a:prstGeom>
          <a:noFill/>
        </p:spPr>
        <p:txBody>
          <a:bodyPr wrap="square">
            <a:spAutoFit/>
          </a:bodyPr>
          <a:lstStyle/>
          <a:p>
            <a:pPr algn="ctr"/>
            <a:endParaRPr lang="en-US" sz="3600" b="1" dirty="0">
              <a:latin typeface="Bradley Hand ITC" panose="03070402050302030203" pitchFamily="66" charset="0"/>
            </a:endParaRPr>
          </a:p>
          <a:p>
            <a:pPr algn="ctr"/>
            <a:r>
              <a:rPr lang="en-US" sz="3600" b="1" dirty="0">
                <a:latin typeface="Bradley Hand ITC" panose="03070402050302030203" pitchFamily="66" charset="0"/>
              </a:rPr>
              <a:t>GET READY FOR  A CRUDE &amp; PAINFUL HAIRCUT</a:t>
            </a:r>
          </a:p>
          <a:p>
            <a:pPr algn="ctr"/>
            <a:r>
              <a:rPr lang="en-US" sz="3600" b="1" dirty="0">
                <a:latin typeface="Bradley Hand ITC" panose="03070402050302030203" pitchFamily="66" charset="0"/>
              </a:rPr>
              <a:t>THE CONSEQUENCE OF ECONOMIC MISMANAGEMENT</a:t>
            </a:r>
          </a:p>
          <a:p>
            <a:pPr algn="ctr"/>
            <a:endParaRPr lang="en-US" sz="2400" b="1" dirty="0">
              <a:latin typeface="Century Gothic" panose="020B0502020202020204" pitchFamily="34" charset="0"/>
            </a:endParaRPr>
          </a:p>
          <a:p>
            <a:pPr algn="ctr"/>
            <a:endParaRPr lang="en-US" sz="2400" b="1" dirty="0">
              <a:latin typeface="Century Gothic" panose="020B0502020202020204" pitchFamily="34" charset="0"/>
            </a:endParaRPr>
          </a:p>
          <a:p>
            <a:pPr algn="ctr"/>
            <a:r>
              <a:rPr lang="en-US" sz="2400" b="1" dirty="0">
                <a:latin typeface="Century Gothic" panose="020B0502020202020204" pitchFamily="34" charset="0"/>
              </a:rPr>
              <a:t>PRESENTATION BY:</a:t>
            </a:r>
          </a:p>
          <a:p>
            <a:pPr algn="ctr"/>
            <a:endParaRPr lang="en-US" sz="2400" dirty="0">
              <a:latin typeface="Century Gothic" panose="020B0502020202020204" pitchFamily="34" charset="0"/>
            </a:endParaRPr>
          </a:p>
          <a:p>
            <a:pPr algn="ctr"/>
            <a:endParaRPr lang="en-US" sz="2400" dirty="0">
              <a:latin typeface="Century Gothic" panose="020B0502020202020204" pitchFamily="34" charset="0"/>
            </a:endParaRPr>
          </a:p>
          <a:p>
            <a:pPr algn="ctr"/>
            <a:r>
              <a:rPr lang="en-US" sz="2400" b="1" dirty="0">
                <a:latin typeface="Century Gothic" panose="020B0502020202020204" pitchFamily="34" charset="0"/>
              </a:rPr>
              <a:t>DR. CASSIEL ATO FORSON, MP</a:t>
            </a:r>
          </a:p>
          <a:p>
            <a:pPr algn="ctr"/>
            <a:r>
              <a:rPr lang="en-US" sz="2400" b="1" dirty="0">
                <a:latin typeface="Century Gothic" panose="020B0502020202020204" pitchFamily="34" charset="0"/>
              </a:rPr>
              <a:t>RANKING MEMBER, FINANCE COMMITTEE </a:t>
            </a:r>
          </a:p>
          <a:p>
            <a:pPr algn="ctr"/>
            <a:endParaRPr lang="en-US" sz="2400" b="1" dirty="0">
              <a:latin typeface="Century Gothic" panose="020B0502020202020204" pitchFamily="34" charset="0"/>
            </a:endParaRPr>
          </a:p>
          <a:p>
            <a:pPr algn="ctr"/>
            <a:endParaRPr lang="en-US" sz="2400" b="1" dirty="0">
              <a:latin typeface="Century Gothic" panose="020B0502020202020204" pitchFamily="34" charset="0"/>
            </a:endParaRPr>
          </a:p>
          <a:p>
            <a:pPr algn="ctr"/>
            <a:endParaRPr lang="en-US" sz="2400" b="1"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0F3BA41C-D718-A12C-CC44-50D83886E904}"/>
              </a:ext>
            </a:extLst>
          </p:cNvPr>
          <p:cNvSpPr>
            <a:spLocks noGrp="1"/>
          </p:cNvSpPr>
          <p:nvPr>
            <p:ph type="sldNum" sz="quarter" idx="12"/>
          </p:nvPr>
        </p:nvSpPr>
        <p:spPr/>
        <p:txBody>
          <a:bodyPr/>
          <a:lstStyle/>
          <a:p>
            <a:fld id="{C752FB6D-9F02-4DC4-AAD6-E8422BBF4DC0}" type="slidenum">
              <a:rPr lang="en-GH" smtClean="0"/>
              <a:t>1</a:t>
            </a:fld>
            <a:endParaRPr lang="en-GH"/>
          </a:p>
        </p:txBody>
      </p:sp>
      <p:pic>
        <p:nvPicPr>
          <p:cNvPr id="8" name="Picture 7">
            <a:extLst>
              <a:ext uri="{FF2B5EF4-FFF2-40B4-BE49-F238E27FC236}">
                <a16:creationId xmlns:a16="http://schemas.microsoft.com/office/drawing/2014/main" id="{18D4EEEA-E687-757B-A45C-94CCF16F2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8D71DB-1637-EEBC-0AFA-6AA00D810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858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FD3E0E-16AA-5EA1-0759-7C5D33BEA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92223" y="5092990"/>
            <a:ext cx="444352" cy="400110"/>
          </a:xfrm>
          <a:prstGeom prst="rect">
            <a:avLst/>
          </a:prstGeom>
          <a:noFill/>
        </p:spPr>
        <p:txBody>
          <a:bodyPr wrap="none" rtlCol="0">
            <a:spAutoFit/>
          </a:bodyPr>
          <a:lstStyle/>
          <a:p>
            <a:r>
              <a:rPr lang="en-US" sz="2000" dirty="0">
                <a:solidFill>
                  <a:schemeClr val="bg1"/>
                </a:solidFill>
                <a:latin typeface="+mj-lt"/>
              </a:rPr>
              <a:t>10</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38200" y="632637"/>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353535"/>
                </a:solidFill>
                <a:latin typeface="Century Gothic" panose="020B0502020202020204"/>
              </a:rPr>
              <a:t>CREDIT RATING</a:t>
            </a: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38200" y="1490693"/>
            <a:ext cx="10515600" cy="4734670"/>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 </a:t>
            </a:r>
            <a:r>
              <a:rPr lang="en-US" sz="2800" dirty="0">
                <a:solidFill>
                  <a:srgbClr val="353535"/>
                </a:solidFill>
                <a:cs typeface="Times New Roman" panose="02020603050405020304" pitchFamily="18" charset="0"/>
              </a:rPr>
              <a:t>The Spread (interest rates) of Ghana’s sovereign bonds have widened significantly in the International Capital and Domestic Market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dirty="0">
                <a:solidFill>
                  <a:srgbClr val="353535"/>
                </a:solidFill>
                <a:cs typeface="Times New Roman" panose="02020603050405020304" pitchFamily="18" charset="0"/>
              </a:rPr>
              <a:t> This year alone, as a result of our deteriorating economic condition, Rating Agencies have downgraded Ghana’s credit worthiness in an unprecedented manner; </a:t>
            </a:r>
          </a:p>
          <a:p>
            <a:pPr marL="0" marR="0" lvl="0" indent="0" algn="l" defTabSz="457200" rtl="0" eaLnBrk="1" fontAlgn="auto" latinLnBrk="0" hangingPunct="1">
              <a:spcBef>
                <a:spcPts val="0"/>
              </a:spcBef>
              <a:spcAft>
                <a:spcPts val="0"/>
              </a:spcAft>
              <a:buClrTx/>
              <a:buSzPct val="100000"/>
              <a:buNone/>
              <a:tabLst/>
              <a:defRPr/>
            </a:pPr>
            <a:endParaRPr lang="en-US" sz="2800" i="1" dirty="0">
              <a:solidFill>
                <a:srgbClr val="353535"/>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2600" i="1" dirty="0">
                <a:solidFill>
                  <a:srgbClr val="353535"/>
                </a:solidFill>
                <a:cs typeface="Times New Roman" panose="02020603050405020304" pitchFamily="18" charset="0"/>
              </a:rPr>
              <a:t> Fitch from B- to CC with Outlook under Review;</a:t>
            </a:r>
          </a:p>
          <a:p>
            <a:pPr lvl="1">
              <a:spcBef>
                <a:spcPts val="0"/>
              </a:spcBef>
              <a:buClrTx/>
              <a:buSzPct val="100000"/>
              <a:buFont typeface="Calibri Light" panose="020F0302020204030204" pitchFamily="34" charset="0"/>
              <a:buChar char="-"/>
              <a:defRPr/>
            </a:pPr>
            <a:r>
              <a:rPr lang="en-US" sz="2600" i="1" dirty="0">
                <a:solidFill>
                  <a:srgbClr val="353535"/>
                </a:solidFill>
                <a:cs typeface="Times New Roman" panose="02020603050405020304" pitchFamily="18" charset="0"/>
              </a:rPr>
              <a:t> Standard and Poor’s from B- to CCC+ with a Negative Outlook; and  </a:t>
            </a:r>
          </a:p>
          <a:p>
            <a:pPr lvl="1">
              <a:spcBef>
                <a:spcPts val="0"/>
              </a:spcBef>
              <a:buClrTx/>
              <a:buSzPct val="100000"/>
              <a:buFont typeface="Calibri Light" panose="020F0302020204030204" pitchFamily="34" charset="0"/>
              <a:buChar char="-"/>
              <a:defRPr/>
            </a:pPr>
            <a:r>
              <a:rPr lang="en-US" sz="2600" i="1" dirty="0">
                <a:solidFill>
                  <a:srgbClr val="353535"/>
                </a:solidFill>
                <a:cs typeface="Times New Roman" panose="02020603050405020304" pitchFamily="18" charset="0"/>
              </a:rPr>
              <a:t> Moody’s from B3 to Caa2 with Outlook under Review </a:t>
            </a:r>
          </a:p>
        </p:txBody>
      </p:sp>
    </p:spTree>
    <p:extLst>
      <p:ext uri="{BB962C8B-B14F-4D97-AF65-F5344CB8AC3E}">
        <p14:creationId xmlns:p14="http://schemas.microsoft.com/office/powerpoint/2010/main" val="313865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E4DF6-A4D5-97E9-5A0E-A94914FA1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11</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38200" y="632637"/>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F3F5F6"/>
                </a:solidFill>
                <a:latin typeface="Century Gothic" panose="020B0502020202020204"/>
              </a:rPr>
              <a:t>CREDIT RATING</a:t>
            </a: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38200" y="1490693"/>
            <a:ext cx="10515600" cy="4734670"/>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 Our unsustainable debt levels have led rating agencies to describe Ghana as a country where debt default is imminent with very little prospect for recovery</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 These rating agencies are likely to downgrade Ghana further to D in the coming months because of an obvious and pending debt restructuring</a:t>
            </a:r>
          </a:p>
        </p:txBody>
      </p:sp>
    </p:spTree>
    <p:extLst>
      <p:ext uri="{BB962C8B-B14F-4D97-AF65-F5344CB8AC3E}">
        <p14:creationId xmlns:p14="http://schemas.microsoft.com/office/powerpoint/2010/main" val="82632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DBB4FD-F9A7-A9B0-29F0-42BE4CEC3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600" b="1" dirty="0">
                <a:solidFill>
                  <a:srgbClr val="FFC000"/>
                </a:solidFill>
                <a:latin typeface="Century Gothic" panose="020B0502020202020204"/>
              </a:rPr>
              <a:t>THE PUBLIC DEBT BURDEN IS THE MAIN PROBLEM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570434"/>
            <a:ext cx="10515600" cy="4734670"/>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Excessive Borrowing leading to Huge Public Debt Overhang and the loss of access to the International Capital Market is the Elephant in the Room.</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Ghana’s public debt overhang has reached an unprecedented  level, and is trending upwards.</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Even though, public debt levels have risen across some countries, the capacity to live with such debt levels varies considerably from country to country; the ability to repay is not the same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12</a:t>
            </a:r>
          </a:p>
        </p:txBody>
      </p:sp>
    </p:spTree>
    <p:extLst>
      <p:ext uri="{BB962C8B-B14F-4D97-AF65-F5344CB8AC3E}">
        <p14:creationId xmlns:p14="http://schemas.microsoft.com/office/powerpoint/2010/main" val="137666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775E9-32A3-0F90-3CFA-0A47771DC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600" b="1" dirty="0">
                <a:solidFill>
                  <a:schemeClr val="bg1"/>
                </a:solidFill>
                <a:latin typeface="Century Gothic" panose="020B0502020202020204"/>
              </a:rPr>
              <a:t>THE PUBLIC DEBT BURDEN IS THE MAIN PROBLEM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570434"/>
            <a:ext cx="10515600" cy="4734670"/>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 Akufo-Addo/</a:t>
            </a:r>
            <a:r>
              <a:rPr lang="en-US" sz="2800" b="1" dirty="0" err="1">
                <a:solidFill>
                  <a:schemeClr val="bg1"/>
                </a:solidFill>
                <a:cs typeface="Times New Roman" panose="02020603050405020304" pitchFamily="18" charset="0"/>
              </a:rPr>
              <a:t>Bawumia</a:t>
            </a:r>
            <a:r>
              <a:rPr lang="en-US" sz="2800" b="1" dirty="0">
                <a:solidFill>
                  <a:schemeClr val="bg1"/>
                </a:solidFill>
                <a:cs typeface="Times New Roman" panose="02020603050405020304" pitchFamily="18" charset="0"/>
              </a:rPr>
              <a:t> Government refuses to accept that, Ghana’s economic woes are deeply rooted in its accumulation of public debt to an unsustainable level.</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 following analysis confirms that Ghana’s unsustainable debt is the problem.</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13</a:t>
            </a:r>
          </a:p>
        </p:txBody>
      </p:sp>
    </p:spTree>
    <p:extLst>
      <p:ext uri="{BB962C8B-B14F-4D97-AF65-F5344CB8AC3E}">
        <p14:creationId xmlns:p14="http://schemas.microsoft.com/office/powerpoint/2010/main" val="300533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1E0E1-2135-0C89-09D1-EACFCC7B1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8" y="552883"/>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DOMESTIC DEBT AS A %  TO DOMESTIC REVENUE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21968" y="4933514"/>
            <a:ext cx="10274116" cy="1541717"/>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400" b="1" dirty="0">
                <a:solidFill>
                  <a:srgbClr val="353535"/>
                </a:solidFill>
                <a:cs typeface="Times New Roman" panose="02020603050405020304" pitchFamily="18" charset="0"/>
              </a:rPr>
              <a:t>Ghana’s Total Domestic Debt as at end December 2020 had increased to 278% of domestic revenue, almost three times the size of Domestic Revenue and is expected to worsen by the end of 2022</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4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400" b="1" dirty="0">
                <a:solidFill>
                  <a:srgbClr val="353535"/>
                </a:solidFill>
                <a:cs typeface="Times New Roman" panose="02020603050405020304" pitchFamily="18" charset="0"/>
              </a:rPr>
              <a:t>This situation now is far worse than the HIPC era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14</a:t>
            </a:r>
          </a:p>
        </p:txBody>
      </p:sp>
      <p:graphicFrame>
        <p:nvGraphicFramePr>
          <p:cNvPr id="8" name="Chart 7">
            <a:extLst>
              <a:ext uri="{FF2B5EF4-FFF2-40B4-BE49-F238E27FC236}">
                <a16:creationId xmlns:a16="http://schemas.microsoft.com/office/drawing/2014/main" id="{0A73D448-C0DF-99CA-BC18-9CC5EAAEA877}"/>
              </a:ext>
            </a:extLst>
          </p:cNvPr>
          <p:cNvGraphicFramePr/>
          <p:nvPr>
            <p:extLst>
              <p:ext uri="{D42A27DB-BD31-4B8C-83A1-F6EECF244321}">
                <p14:modId xmlns:p14="http://schemas.microsoft.com/office/powerpoint/2010/main" val="135979413"/>
              </p:ext>
            </p:extLst>
          </p:nvPr>
        </p:nvGraphicFramePr>
        <p:xfrm>
          <a:off x="921968" y="1380626"/>
          <a:ext cx="10274116" cy="3265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32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86503-65F7-A251-3D6A-2282A3C19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8" y="552883"/>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DEBT SERVICE AS A % TO DOMESTIC REVENUE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21968" y="4699588"/>
            <a:ext cx="10274116" cy="1541717"/>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At the end of December 2016, 51.2% of Ghana’s Domestic Revenue was used to service our Total Public Debt</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It increased to 71.7% at the end of December 2020; (excluding hidden debt such as, energy bond, </a:t>
            </a:r>
            <a:r>
              <a:rPr lang="en-US" sz="1800" b="1" dirty="0" err="1">
                <a:solidFill>
                  <a:srgbClr val="353535"/>
                </a:solidFill>
                <a:cs typeface="Times New Roman" panose="02020603050405020304" pitchFamily="18" charset="0"/>
              </a:rPr>
              <a:t>GETFund</a:t>
            </a:r>
            <a:r>
              <a:rPr lang="en-US" sz="1800" b="1" dirty="0">
                <a:solidFill>
                  <a:srgbClr val="353535"/>
                </a:solidFill>
                <a:cs typeface="Times New Roman" panose="02020603050405020304" pitchFamily="18" charset="0"/>
              </a:rPr>
              <a:t> </a:t>
            </a:r>
            <a:r>
              <a:rPr lang="en-US" sz="1800" b="1" dirty="0" err="1">
                <a:solidFill>
                  <a:srgbClr val="353535"/>
                </a:solidFill>
                <a:cs typeface="Times New Roman" panose="02020603050405020304" pitchFamily="18" charset="0"/>
              </a:rPr>
              <a:t>Daakye</a:t>
            </a:r>
            <a:r>
              <a:rPr lang="en-US" sz="1800" b="1" dirty="0">
                <a:solidFill>
                  <a:srgbClr val="353535"/>
                </a:solidFill>
                <a:cs typeface="Times New Roman" panose="02020603050405020304" pitchFamily="18" charset="0"/>
              </a:rPr>
              <a:t> bond and </a:t>
            </a:r>
            <a:r>
              <a:rPr lang="en-US" sz="1800" b="1" dirty="0" err="1">
                <a:solidFill>
                  <a:srgbClr val="353535"/>
                </a:solidFill>
                <a:cs typeface="Times New Roman" panose="02020603050405020304" pitchFamily="18" charset="0"/>
              </a:rPr>
              <a:t>Synohydro</a:t>
            </a:r>
            <a:r>
              <a:rPr lang="en-US" sz="1800" b="1" dirty="0">
                <a:solidFill>
                  <a:srgbClr val="353535"/>
                </a:solidFill>
                <a:cs typeface="Times New Roman" panose="02020603050405020304" pitchFamily="18" charset="0"/>
              </a:rPr>
              <a:t> loan, etc.)</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This is expected to worsen by end of 2022,  even beyond the HIPC days</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15</a:t>
            </a:r>
          </a:p>
        </p:txBody>
      </p:sp>
      <p:graphicFrame>
        <p:nvGraphicFramePr>
          <p:cNvPr id="2" name="Chart 1">
            <a:extLst>
              <a:ext uri="{FF2B5EF4-FFF2-40B4-BE49-F238E27FC236}">
                <a16:creationId xmlns:a16="http://schemas.microsoft.com/office/drawing/2014/main" id="{3F8E013F-6DA2-6788-C836-F23D5EF48912}"/>
              </a:ext>
            </a:extLst>
          </p:cNvPr>
          <p:cNvGraphicFramePr/>
          <p:nvPr>
            <p:extLst>
              <p:ext uri="{D42A27DB-BD31-4B8C-83A1-F6EECF244321}">
                <p14:modId xmlns:p14="http://schemas.microsoft.com/office/powerpoint/2010/main" val="2886791320"/>
              </p:ext>
            </p:extLst>
          </p:nvPr>
        </p:nvGraphicFramePr>
        <p:xfrm>
          <a:off x="921967" y="1249775"/>
          <a:ext cx="10189055" cy="3332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29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22F6AC-67FB-4AF4-BAAB-351DB345C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7" y="616695"/>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INTEREST PAYMENT AS A % DOMESTIC REVENUE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21968" y="4868562"/>
            <a:ext cx="10274116" cy="1268627"/>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Interest Payment was 36.6% of Domestic Revenue as at the end of December 2016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At the end of December 2020, about 46% of Ghana’s Total Domestic Revenue was used for Interest payment</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By end of 2022, Ghana will use over 50% of it’s entire domestic revenue to service interest on the public debt</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16</a:t>
            </a:r>
          </a:p>
        </p:txBody>
      </p:sp>
      <p:graphicFrame>
        <p:nvGraphicFramePr>
          <p:cNvPr id="4" name="Chart 3">
            <a:extLst>
              <a:ext uri="{FF2B5EF4-FFF2-40B4-BE49-F238E27FC236}">
                <a16:creationId xmlns:a16="http://schemas.microsoft.com/office/drawing/2014/main" id="{25C0544E-BCBA-B4AA-566F-FF45499946D6}"/>
              </a:ext>
            </a:extLst>
          </p:cNvPr>
          <p:cNvGraphicFramePr/>
          <p:nvPr>
            <p:extLst>
              <p:ext uri="{D42A27DB-BD31-4B8C-83A1-F6EECF244321}">
                <p14:modId xmlns:p14="http://schemas.microsoft.com/office/powerpoint/2010/main" val="3766270817"/>
              </p:ext>
            </p:extLst>
          </p:nvPr>
        </p:nvGraphicFramePr>
        <p:xfrm>
          <a:off x="921967" y="1349218"/>
          <a:ext cx="10067309" cy="3272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26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4D09FF-D125-43C8-1B4A-5FD5E0684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7" y="530970"/>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F3F5F6"/>
                </a:solidFill>
                <a:latin typeface="+mn-lt"/>
              </a:rPr>
              <a:t>GHANA’S INTEREST PAYMENT AS A % DOMESTIC REVENUE </a:t>
            </a:r>
          </a:p>
        </p:txBody>
      </p:sp>
      <p:pic>
        <p:nvPicPr>
          <p:cNvPr id="2" name="Picture 1">
            <a:extLst>
              <a:ext uri="{FF2B5EF4-FFF2-40B4-BE49-F238E27FC236}">
                <a16:creationId xmlns:a16="http://schemas.microsoft.com/office/drawing/2014/main" id="{1243CF29-2AA9-DA5B-146E-2780254F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07" y="1159582"/>
            <a:ext cx="9653035" cy="3824649"/>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17</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21968" y="5159665"/>
            <a:ext cx="10274116" cy="1222085"/>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chemeClr val="bg1"/>
                </a:solidFill>
                <a:cs typeface="Times New Roman" panose="02020603050405020304" pitchFamily="18" charset="0"/>
              </a:rPr>
              <a:t>Nearly 50% of Domestic Revenue goes towards debt Servicing, crowding out critical expenditure as at end 2020</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chemeClr val="bg1"/>
                </a:solidFill>
                <a:cs typeface="Times New Roman" panose="02020603050405020304" pitchFamily="18" charset="0"/>
              </a:rPr>
              <a:t>By end of 2022, Ghana will use over 50% of it’s entire domestic revenue to service debt making it worse than the HIPC era</a:t>
            </a:r>
          </a:p>
        </p:txBody>
      </p:sp>
    </p:spTree>
    <p:extLst>
      <p:ext uri="{BB962C8B-B14F-4D97-AF65-F5344CB8AC3E}">
        <p14:creationId xmlns:p14="http://schemas.microsoft.com/office/powerpoint/2010/main" val="360345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203219-4DF4-8F71-D9C2-E5ADED43C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7" y="530970"/>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DEBT SERVICE AS A % TO TAX REVENUE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18</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89806" y="4828759"/>
            <a:ext cx="10206277" cy="1552991"/>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At the end of December 2016 Ghana’s debt service was about 66% of its Tax revenue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The ratio increased sharply to 73% by December 2019 and further deteriorated to 87% by December 2020 and rose to 92% in 2021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It is expected to worsen further to about 95% of tax revenue by end of 2022</a:t>
            </a:r>
          </a:p>
        </p:txBody>
      </p:sp>
      <p:graphicFrame>
        <p:nvGraphicFramePr>
          <p:cNvPr id="4" name="Chart 3">
            <a:extLst>
              <a:ext uri="{FF2B5EF4-FFF2-40B4-BE49-F238E27FC236}">
                <a16:creationId xmlns:a16="http://schemas.microsoft.com/office/drawing/2014/main" id="{690346C7-134B-BF21-1DFF-4C8FF49122DC}"/>
              </a:ext>
            </a:extLst>
          </p:cNvPr>
          <p:cNvGraphicFramePr/>
          <p:nvPr>
            <p:extLst>
              <p:ext uri="{D42A27DB-BD31-4B8C-83A1-F6EECF244321}">
                <p14:modId xmlns:p14="http://schemas.microsoft.com/office/powerpoint/2010/main" val="690373355"/>
              </p:ext>
            </p:extLst>
          </p:nvPr>
        </p:nvGraphicFramePr>
        <p:xfrm>
          <a:off x="989806" y="1238251"/>
          <a:ext cx="10206277" cy="3445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180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281CB6-467C-F6B6-CC30-2C4604259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921967" y="530970"/>
            <a:ext cx="10274116" cy="56193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a:solidFill>
                  <a:srgbClr val="353535"/>
                </a:solidFill>
                <a:latin typeface="+mn-lt"/>
              </a:rPr>
              <a:t>GHANA’S INTEREST PAYMENT AS A % OF TAX REVENUE RATIO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18</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989806" y="5092990"/>
            <a:ext cx="10206277" cy="1088280"/>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Interest Payment as a % of tax revenue increased to 55% at the end of December 2020</a:t>
            </a:r>
          </a:p>
          <a:p>
            <a:pPr marL="0" marR="0" lvl="0" indent="0" algn="l" defTabSz="457200" rtl="0" eaLnBrk="1" fontAlgn="auto" latinLnBrk="0" hangingPunct="1">
              <a:spcBef>
                <a:spcPts val="0"/>
              </a:spcBef>
              <a:spcAft>
                <a:spcPts val="0"/>
              </a:spcAft>
              <a:buClrTx/>
              <a:buSzPct val="100000"/>
              <a:buNone/>
              <a:tabLst/>
              <a:defRPr/>
            </a:pPr>
            <a:endParaRPr lang="en-US" sz="1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1800" b="1" dirty="0">
                <a:solidFill>
                  <a:srgbClr val="353535"/>
                </a:solidFill>
                <a:cs typeface="Times New Roman" panose="02020603050405020304" pitchFamily="18" charset="0"/>
              </a:rPr>
              <a:t>And it is expected to worsen by the end of December 2022</a:t>
            </a:r>
          </a:p>
        </p:txBody>
      </p:sp>
      <p:graphicFrame>
        <p:nvGraphicFramePr>
          <p:cNvPr id="2" name="Chart 1">
            <a:extLst>
              <a:ext uri="{FF2B5EF4-FFF2-40B4-BE49-F238E27FC236}">
                <a16:creationId xmlns:a16="http://schemas.microsoft.com/office/drawing/2014/main" id="{D9AD6B1A-9F0A-64B4-D08C-519F843D99B0}"/>
              </a:ext>
            </a:extLst>
          </p:cNvPr>
          <p:cNvGraphicFramePr/>
          <p:nvPr>
            <p:extLst>
              <p:ext uri="{D42A27DB-BD31-4B8C-83A1-F6EECF244321}">
                <p14:modId xmlns:p14="http://schemas.microsoft.com/office/powerpoint/2010/main" val="378337324"/>
              </p:ext>
            </p:extLst>
          </p:nvPr>
        </p:nvGraphicFramePr>
        <p:xfrm>
          <a:off x="989806" y="1387634"/>
          <a:ext cx="10097294" cy="3432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48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0D97C2-8EF2-17ED-3B72-EDE98E156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4E6B6958-624A-5F17-3A2D-2831B9DB0271}"/>
              </a:ext>
            </a:extLst>
          </p:cNvPr>
          <p:cNvSpPr txBox="1"/>
          <p:nvPr/>
        </p:nvSpPr>
        <p:spPr>
          <a:xfrm>
            <a:off x="145386" y="5103623"/>
            <a:ext cx="314510" cy="400110"/>
          </a:xfrm>
          <a:prstGeom prst="rect">
            <a:avLst/>
          </a:prstGeom>
          <a:noFill/>
        </p:spPr>
        <p:txBody>
          <a:bodyPr wrap="none" rtlCol="0">
            <a:spAutoFit/>
          </a:bodyPr>
          <a:lstStyle/>
          <a:p>
            <a:r>
              <a:rPr lang="en-US" sz="2000" dirty="0">
                <a:solidFill>
                  <a:schemeClr val="bg1"/>
                </a:solidFill>
                <a:latin typeface="+mj-lt"/>
              </a:rPr>
              <a:t>2</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997688" y="506355"/>
            <a:ext cx="9317963" cy="51146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chemeClr val="bg1"/>
                </a:solidFill>
                <a:latin typeface="+mn-lt"/>
              </a:rPr>
              <a:t>WHERE WE HAVE COME FROM</a:t>
            </a:r>
            <a:endParaRPr kumimoji="0" lang="en-US" sz="4000" b="1" i="0" u="none" strike="noStrike" kern="1200" cap="none" spc="0" normalizeH="0" baseline="0" noProof="0" dirty="0">
              <a:ln>
                <a:noFill/>
              </a:ln>
              <a:solidFill>
                <a:schemeClr val="bg1"/>
              </a:solidFill>
              <a:effectLst/>
              <a:uLnTx/>
              <a:uFillTx/>
              <a:latin typeface="+mn-lt"/>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997688" y="1583962"/>
            <a:ext cx="10196624" cy="4767684"/>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buClrTx/>
              <a:buSzPct val="100000"/>
              <a:buFont typeface="Arial" panose="020B0604020202020204" pitchFamily="34" charset="0"/>
              <a:buChar char="•"/>
              <a:defRPr/>
            </a:pPr>
            <a:r>
              <a:rPr lang="en-US" sz="3200" dirty="0">
                <a:solidFill>
                  <a:schemeClr val="bg1"/>
                </a:solidFill>
                <a:cs typeface="Times New Roman" panose="02020603050405020304" pitchFamily="18" charset="0"/>
              </a:rPr>
              <a:t>The Akuffo-Addo/</a:t>
            </a:r>
            <a:r>
              <a:rPr lang="en-US" sz="3200" dirty="0" err="1">
                <a:solidFill>
                  <a:schemeClr val="bg1"/>
                </a:solidFill>
                <a:cs typeface="Times New Roman" panose="02020603050405020304" pitchFamily="18" charset="0"/>
              </a:rPr>
              <a:t>Bawumia</a:t>
            </a:r>
            <a:r>
              <a:rPr lang="en-US" sz="3200" dirty="0">
                <a:solidFill>
                  <a:schemeClr val="bg1"/>
                </a:solidFill>
                <a:cs typeface="Times New Roman" panose="02020603050405020304" pitchFamily="18" charset="0"/>
              </a:rPr>
              <a:t> Government inherited  a total public debt of about </a:t>
            </a:r>
            <a:r>
              <a:rPr lang="en-US" sz="3200" b="1" dirty="0">
                <a:solidFill>
                  <a:schemeClr val="bg1"/>
                </a:solidFill>
                <a:latin typeface="+mn-lt"/>
                <a:cs typeface="Times New Roman" panose="02020603050405020304" pitchFamily="18" charset="0"/>
              </a:rPr>
              <a:t>GHS120 billion </a:t>
            </a:r>
            <a:r>
              <a:rPr lang="en-US" sz="3200" dirty="0">
                <a:solidFill>
                  <a:schemeClr val="bg1"/>
                </a:solidFill>
                <a:cs typeface="Times New Roman" panose="02020603050405020304" pitchFamily="18" charset="0"/>
              </a:rPr>
              <a:t>representing </a:t>
            </a:r>
            <a:r>
              <a:rPr lang="en-US" sz="3200" b="1" dirty="0">
                <a:solidFill>
                  <a:schemeClr val="bg1"/>
                </a:solidFill>
                <a:latin typeface="+mn-lt"/>
                <a:cs typeface="Times New Roman" panose="02020603050405020304" pitchFamily="18" charset="0"/>
              </a:rPr>
              <a:t>55.6% of GDP as at end 2016 </a:t>
            </a:r>
            <a:r>
              <a:rPr lang="en-US" sz="3200" dirty="0">
                <a:solidFill>
                  <a:schemeClr val="bg1"/>
                </a:solidFill>
                <a:cs typeface="Times New Roman" panose="02020603050405020304" pitchFamily="18" charset="0"/>
              </a:rPr>
              <a:t> </a:t>
            </a:r>
          </a:p>
          <a:p>
            <a:pPr marL="0" indent="0">
              <a:spcBef>
                <a:spcPts val="0"/>
              </a:spcBef>
              <a:buClrTx/>
              <a:buSzPct val="100000"/>
              <a:buNone/>
              <a:defRPr/>
            </a:pPr>
            <a:endParaRPr lang="en-US" sz="3200" dirty="0">
              <a:solidFill>
                <a:schemeClr val="bg1"/>
              </a:solidFill>
              <a:cs typeface="Times New Roman" panose="02020603050405020304" pitchFamily="18" charset="0"/>
            </a:endParaRPr>
          </a:p>
          <a:p>
            <a:pPr>
              <a:spcBef>
                <a:spcPts val="0"/>
              </a:spcBef>
              <a:buClrTx/>
              <a:buSzPct val="100000"/>
              <a:buFont typeface="Arial" panose="020B0604020202020204" pitchFamily="34" charset="0"/>
              <a:buChar char="•"/>
              <a:defRPr/>
            </a:pPr>
            <a:r>
              <a:rPr lang="en-US" sz="3200" dirty="0">
                <a:solidFill>
                  <a:schemeClr val="bg1"/>
                </a:solidFill>
                <a:cs typeface="Times New Roman" panose="02020603050405020304" pitchFamily="18" charset="0"/>
              </a:rPr>
              <a:t>Today, the world bank has projected Ghana’s public debt to hit </a:t>
            </a:r>
            <a:r>
              <a:rPr lang="en-US" sz="3200" b="1" dirty="0">
                <a:solidFill>
                  <a:schemeClr val="bg1"/>
                </a:solidFill>
                <a:latin typeface="+mn-lt"/>
                <a:cs typeface="Times New Roman" panose="02020603050405020304" pitchFamily="18" charset="0"/>
              </a:rPr>
              <a:t>104.7% of GDP by end 2022</a:t>
            </a:r>
            <a:r>
              <a:rPr lang="en-US" sz="3200" dirty="0">
                <a:solidFill>
                  <a:schemeClr val="bg1"/>
                </a:solidFill>
                <a:latin typeface="+mn-lt"/>
                <a:cs typeface="Times New Roman" panose="02020603050405020304" pitchFamily="18" charset="0"/>
              </a:rPr>
              <a:t> </a:t>
            </a:r>
            <a:r>
              <a:rPr lang="en-US" sz="3200" dirty="0">
                <a:solidFill>
                  <a:schemeClr val="bg1"/>
                </a:solidFill>
                <a:cs typeface="Times New Roman" panose="02020603050405020304" pitchFamily="18" charset="0"/>
              </a:rPr>
              <a:t>which means that our actual public debt by end 2022 will be about </a:t>
            </a:r>
            <a:r>
              <a:rPr lang="en-US" sz="3200" b="1" dirty="0">
                <a:solidFill>
                  <a:schemeClr val="bg1"/>
                </a:solidFill>
                <a:latin typeface="+mn-lt"/>
                <a:cs typeface="Times New Roman" panose="02020603050405020304" pitchFamily="18" charset="0"/>
              </a:rPr>
              <a:t>GHS522 billion</a:t>
            </a:r>
            <a:endParaRPr kumimoji="0" lang="en-US" sz="800" i="0" u="none" strike="noStrike" kern="1200" cap="none" spc="0" normalizeH="0" baseline="0" noProof="0" dirty="0">
              <a:ln>
                <a:noFill/>
              </a:ln>
              <a:solidFill>
                <a:schemeClr val="bg1"/>
              </a:solidFill>
              <a:effectLst/>
              <a:uLnTx/>
              <a:uFillTx/>
              <a:latin typeface="+mn-lt"/>
              <a:cs typeface="Times New Roman" panose="02020603050405020304" pitchFamily="18" charset="0"/>
            </a:endParaRPr>
          </a:p>
        </p:txBody>
      </p:sp>
    </p:spTree>
    <p:extLst>
      <p:ext uri="{BB962C8B-B14F-4D97-AF65-F5344CB8AC3E}">
        <p14:creationId xmlns:p14="http://schemas.microsoft.com/office/powerpoint/2010/main" val="55475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DBB4FD-F9A7-A9B0-29F0-42BE4CEC3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609197"/>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FFC000"/>
                </a:solidFill>
                <a:latin typeface="Century Gothic" panose="020B0502020202020204"/>
              </a:rPr>
              <a:t>GOVT’S RECKLESS FISCAL BEHAVIOUR AND CREATIVE ACCOUNTING IS THE REASON FOR DEBT OVERHANG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971675"/>
            <a:ext cx="10515600" cy="4333429"/>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i="1" dirty="0">
                <a:solidFill>
                  <a:schemeClr val="bg1"/>
                </a:solidFill>
                <a:cs typeface="Times New Roman" panose="02020603050405020304" pitchFamily="18" charset="0"/>
              </a:rPr>
              <a:t>The debt level is the main problem, but it should be noted that gov’t reckless fiscal behavior and creative accounting is the reason for this huge debt level</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i="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i="1" dirty="0">
                <a:solidFill>
                  <a:schemeClr val="bg1"/>
                </a:solidFill>
                <a:cs typeface="Times New Roman" panose="02020603050405020304" pitchFamily="18" charset="0"/>
              </a:rPr>
              <a:t>The rise in debt service cost has mostly been due to huge fiscal deficits and large budget financing needs since 2018, when the fiscal indiscipline started</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i="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i="1" dirty="0">
                <a:solidFill>
                  <a:schemeClr val="bg1"/>
                </a:solidFill>
                <a:cs typeface="Times New Roman" panose="02020603050405020304" pitchFamily="18" charset="0"/>
              </a:rPr>
              <a:t>As a result of reckless borrowing and government policy of “one problem. one loan(1P1L)”, debt service cost is now exceeding 8% of GDP</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20</a:t>
            </a:r>
          </a:p>
        </p:txBody>
      </p:sp>
    </p:spTree>
    <p:extLst>
      <p:ext uri="{BB962C8B-B14F-4D97-AF65-F5344CB8AC3E}">
        <p14:creationId xmlns:p14="http://schemas.microsoft.com/office/powerpoint/2010/main" val="161068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3E91-1741-EF48-B971-6987EEB0B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609197"/>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chemeClr val="bg1"/>
                </a:solidFill>
                <a:latin typeface="+mn-lt"/>
              </a:rPr>
              <a:t>GOVT’S RECKLESS FISCAL BEHAVIOUR AND CREATIVE ACCOUNTING IS THE REASON FOR DEBT OVERHANG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971675"/>
            <a:ext cx="10515600" cy="4333429"/>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 rising debt service cost has crowded out most critical expenditures, such as education and health</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Ghana has reached a point where about 90% of our tax revenue is used to service debt making it virtually impossible to pay for statutory funds from the same tax revenue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21</a:t>
            </a:r>
          </a:p>
        </p:txBody>
      </p:sp>
    </p:spTree>
    <p:extLst>
      <p:ext uri="{BB962C8B-B14F-4D97-AF65-F5344CB8AC3E}">
        <p14:creationId xmlns:p14="http://schemas.microsoft.com/office/powerpoint/2010/main" val="364710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422952-6F29-DAAF-2BEF-BA99B69DC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409574"/>
            <a:ext cx="10782300" cy="72430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a:solidFill>
                  <a:srgbClr val="353535"/>
                </a:solidFill>
                <a:latin typeface="+mn-lt"/>
              </a:rPr>
              <a:t>GOVT’S RECKLESS FISCAL BEHAVIOUR AND CREATIVE ACCOUNTING IS THE REASON FOR DEBT OVERHANG</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22</a:t>
            </a:r>
          </a:p>
        </p:txBody>
      </p:sp>
      <p:graphicFrame>
        <p:nvGraphicFramePr>
          <p:cNvPr id="6" name="Table 5">
            <a:extLst>
              <a:ext uri="{FF2B5EF4-FFF2-40B4-BE49-F238E27FC236}">
                <a16:creationId xmlns:a16="http://schemas.microsoft.com/office/drawing/2014/main" id="{61FE926C-7C42-8236-9439-D16D175A8870}"/>
              </a:ext>
            </a:extLst>
          </p:cNvPr>
          <p:cNvGraphicFramePr>
            <a:graphicFrameLocks noGrp="1"/>
          </p:cNvGraphicFramePr>
          <p:nvPr>
            <p:extLst>
              <p:ext uri="{D42A27DB-BD31-4B8C-83A1-F6EECF244321}">
                <p14:modId xmlns:p14="http://schemas.microsoft.com/office/powerpoint/2010/main" val="1620172414"/>
              </p:ext>
            </p:extLst>
          </p:nvPr>
        </p:nvGraphicFramePr>
        <p:xfrm>
          <a:off x="838199" y="1509134"/>
          <a:ext cx="10515601" cy="4367790"/>
        </p:xfrm>
        <a:graphic>
          <a:graphicData uri="http://schemas.openxmlformats.org/drawingml/2006/table">
            <a:tbl>
              <a:tblPr>
                <a:tableStyleId>{5C22544A-7EE6-4342-B048-85BDC9FD1C3A}</a:tableStyleId>
              </a:tblPr>
              <a:tblGrid>
                <a:gridCol w="3475494">
                  <a:extLst>
                    <a:ext uri="{9D8B030D-6E8A-4147-A177-3AD203B41FA5}">
                      <a16:colId xmlns:a16="http://schemas.microsoft.com/office/drawing/2014/main" val="3049665911"/>
                    </a:ext>
                  </a:extLst>
                </a:gridCol>
                <a:gridCol w="1813301">
                  <a:extLst>
                    <a:ext uri="{9D8B030D-6E8A-4147-A177-3AD203B41FA5}">
                      <a16:colId xmlns:a16="http://schemas.microsoft.com/office/drawing/2014/main" val="3554191343"/>
                    </a:ext>
                  </a:extLst>
                </a:gridCol>
                <a:gridCol w="1782306">
                  <a:extLst>
                    <a:ext uri="{9D8B030D-6E8A-4147-A177-3AD203B41FA5}">
                      <a16:colId xmlns:a16="http://schemas.microsoft.com/office/drawing/2014/main" val="2811559055"/>
                    </a:ext>
                  </a:extLst>
                </a:gridCol>
                <a:gridCol w="1735812">
                  <a:extLst>
                    <a:ext uri="{9D8B030D-6E8A-4147-A177-3AD203B41FA5}">
                      <a16:colId xmlns:a16="http://schemas.microsoft.com/office/drawing/2014/main" val="1085964507"/>
                    </a:ext>
                  </a:extLst>
                </a:gridCol>
                <a:gridCol w="1708688">
                  <a:extLst>
                    <a:ext uri="{9D8B030D-6E8A-4147-A177-3AD203B41FA5}">
                      <a16:colId xmlns:a16="http://schemas.microsoft.com/office/drawing/2014/main" val="4231922403"/>
                    </a:ext>
                  </a:extLst>
                </a:gridCol>
              </a:tblGrid>
              <a:tr h="438291">
                <a:tc>
                  <a:txBody>
                    <a:bodyPr/>
                    <a:lstStyle/>
                    <a:p>
                      <a:pPr algn="ctr" fontAlgn="ctr"/>
                      <a:r>
                        <a:rPr lang="en-US" sz="2000" b="1" u="none" strike="noStrike" dirty="0">
                          <a:solidFill>
                            <a:schemeClr val="bg1"/>
                          </a:solidFill>
                          <a:effectLst/>
                        </a:rPr>
                        <a:t>Item(GHC)</a:t>
                      </a:r>
                      <a:endParaRPr lang="en-US" sz="2000" b="1" i="0" u="none" strike="noStrike" dirty="0">
                        <a:solidFill>
                          <a:schemeClr val="bg1"/>
                        </a:solidFill>
                        <a:effectLst/>
                        <a:latin typeface="Tahoma" panose="020B0604030504040204" pitchFamily="34" charset="0"/>
                      </a:endParaRPr>
                    </a:p>
                  </a:txBody>
                  <a:tcPr marL="9525" marR="9525" marT="9525" marB="0" anchor="ctr">
                    <a:solidFill>
                      <a:srgbClr val="353535"/>
                    </a:solidFill>
                  </a:tcPr>
                </a:tc>
                <a:tc>
                  <a:txBody>
                    <a:bodyPr/>
                    <a:lstStyle/>
                    <a:p>
                      <a:pPr algn="ctr" fontAlgn="ctr"/>
                      <a:r>
                        <a:rPr lang="en-GH" sz="2000" b="1" u="none" strike="noStrike" dirty="0">
                          <a:solidFill>
                            <a:schemeClr val="bg1"/>
                          </a:solidFill>
                          <a:effectLst/>
                        </a:rPr>
                        <a:t>2018</a:t>
                      </a:r>
                      <a:endParaRPr lang="en-GH" sz="2000" b="1" i="0" u="none" strike="noStrike" dirty="0">
                        <a:solidFill>
                          <a:schemeClr val="bg1"/>
                        </a:solidFill>
                        <a:effectLst/>
                        <a:latin typeface="Tahoma" panose="020B0604030504040204" pitchFamily="34" charset="0"/>
                      </a:endParaRPr>
                    </a:p>
                  </a:txBody>
                  <a:tcPr marL="9525" marR="9525" marT="9525" marB="0" anchor="ctr">
                    <a:solidFill>
                      <a:srgbClr val="353535"/>
                    </a:solidFill>
                  </a:tcPr>
                </a:tc>
                <a:tc>
                  <a:txBody>
                    <a:bodyPr/>
                    <a:lstStyle/>
                    <a:p>
                      <a:pPr algn="ctr" fontAlgn="ctr"/>
                      <a:r>
                        <a:rPr lang="en-GH" sz="2000" b="1" u="none" strike="noStrike" dirty="0">
                          <a:solidFill>
                            <a:schemeClr val="bg1"/>
                          </a:solidFill>
                          <a:effectLst/>
                        </a:rPr>
                        <a:t>2019</a:t>
                      </a:r>
                      <a:endParaRPr lang="en-GH" sz="2000" b="1" i="0" u="none" strike="noStrike" dirty="0">
                        <a:solidFill>
                          <a:schemeClr val="bg1"/>
                        </a:solidFill>
                        <a:effectLst/>
                        <a:latin typeface="Tahoma" panose="020B0604030504040204" pitchFamily="34" charset="0"/>
                      </a:endParaRPr>
                    </a:p>
                  </a:txBody>
                  <a:tcPr marL="9525" marR="9525" marT="9525" marB="0" anchor="ctr">
                    <a:solidFill>
                      <a:srgbClr val="353535"/>
                    </a:solidFill>
                  </a:tcPr>
                </a:tc>
                <a:tc>
                  <a:txBody>
                    <a:bodyPr/>
                    <a:lstStyle/>
                    <a:p>
                      <a:pPr algn="ctr" fontAlgn="ctr"/>
                      <a:r>
                        <a:rPr lang="en-GH" sz="2000" b="1" u="none" strike="noStrike" dirty="0">
                          <a:solidFill>
                            <a:schemeClr val="bg1"/>
                          </a:solidFill>
                          <a:effectLst/>
                        </a:rPr>
                        <a:t>2020</a:t>
                      </a:r>
                      <a:endParaRPr lang="en-GH" sz="2000" b="1" i="0" u="none" strike="noStrike" dirty="0">
                        <a:solidFill>
                          <a:schemeClr val="bg1"/>
                        </a:solidFill>
                        <a:effectLst/>
                        <a:latin typeface="Tahoma" panose="020B0604030504040204" pitchFamily="34" charset="0"/>
                      </a:endParaRPr>
                    </a:p>
                  </a:txBody>
                  <a:tcPr marL="9525" marR="9525" marT="9525" marB="0" anchor="ctr">
                    <a:solidFill>
                      <a:srgbClr val="353535"/>
                    </a:solidFill>
                  </a:tcPr>
                </a:tc>
                <a:tc>
                  <a:txBody>
                    <a:bodyPr/>
                    <a:lstStyle/>
                    <a:p>
                      <a:pPr algn="ctr" fontAlgn="ctr"/>
                      <a:r>
                        <a:rPr lang="en-GH" sz="2000" b="1" u="none" strike="noStrike" dirty="0">
                          <a:solidFill>
                            <a:schemeClr val="bg1"/>
                          </a:solidFill>
                          <a:effectLst/>
                        </a:rPr>
                        <a:t>2021</a:t>
                      </a:r>
                      <a:endParaRPr lang="en-GH" sz="2000" b="1" i="0" u="none" strike="noStrike" dirty="0">
                        <a:solidFill>
                          <a:schemeClr val="bg1"/>
                        </a:solidFill>
                        <a:effectLst/>
                        <a:latin typeface="Tahoma" panose="020B0604030504040204" pitchFamily="34" charset="0"/>
                      </a:endParaRPr>
                    </a:p>
                  </a:txBody>
                  <a:tcPr marL="9525" marR="9525" marT="9525" marB="0" anchor="ctr">
                    <a:solidFill>
                      <a:srgbClr val="353535"/>
                    </a:solidFill>
                  </a:tcPr>
                </a:tc>
                <a:extLst>
                  <a:ext uri="{0D108BD9-81ED-4DB2-BD59-A6C34878D82A}">
                    <a16:rowId xmlns:a16="http://schemas.microsoft.com/office/drawing/2014/main" val="1827218843"/>
                  </a:ext>
                </a:extLst>
              </a:tr>
              <a:tr h="302269">
                <a:tc>
                  <a:txBody>
                    <a:bodyPr/>
                    <a:lstStyle/>
                    <a:p>
                      <a:pPr algn="l" fontAlgn="b"/>
                      <a:r>
                        <a:rPr lang="en-US" sz="1600" b="1" dirty="0"/>
                        <a:t>   Deficit </a:t>
                      </a:r>
                    </a:p>
                  </a:txBody>
                  <a:tcPr marL="9525" marR="9525" marT="9525" marB="0" anchor="b">
                    <a:solidFill>
                      <a:schemeClr val="bg1">
                        <a:lumMod val="95000"/>
                      </a:schemeClr>
                    </a:solidFill>
                  </a:tcPr>
                </a:tc>
                <a:tc>
                  <a:txBody>
                    <a:bodyPr/>
                    <a:lstStyle/>
                    <a:p>
                      <a:pPr algn="l" fontAlgn="b"/>
                      <a:r>
                        <a:rPr lang="en-US" sz="1600" b="1" dirty="0"/>
                        <a:t>   </a:t>
                      </a:r>
                      <a:r>
                        <a:rPr lang="en-GH" sz="1600" b="1" dirty="0"/>
                        <a:t>-11,672,748,535</a:t>
                      </a:r>
                    </a:p>
                  </a:txBody>
                  <a:tcPr marL="9525" marR="9525" marT="9525" marB="0" anchor="b">
                    <a:solidFill>
                      <a:schemeClr val="bg1">
                        <a:lumMod val="95000"/>
                      </a:schemeClr>
                    </a:solidFill>
                  </a:tcPr>
                </a:tc>
                <a:tc>
                  <a:txBody>
                    <a:bodyPr/>
                    <a:lstStyle/>
                    <a:p>
                      <a:pPr algn="l" fontAlgn="b"/>
                      <a:r>
                        <a:rPr lang="en-US" sz="1600" b="1" dirty="0"/>
                        <a:t>   </a:t>
                      </a:r>
                      <a:r>
                        <a:rPr lang="en-GH" sz="1600" b="1" dirty="0"/>
                        <a:t>-16,891,843,383</a:t>
                      </a:r>
                    </a:p>
                  </a:txBody>
                  <a:tcPr marL="9525" marR="9525" marT="9525" marB="0" anchor="b">
                    <a:solidFill>
                      <a:schemeClr val="bg1">
                        <a:lumMod val="95000"/>
                      </a:schemeClr>
                    </a:solidFill>
                  </a:tcPr>
                </a:tc>
                <a:tc>
                  <a:txBody>
                    <a:bodyPr/>
                    <a:lstStyle/>
                    <a:p>
                      <a:pPr algn="l" fontAlgn="b"/>
                      <a:r>
                        <a:rPr lang="en-US" sz="1600" b="1" dirty="0"/>
                        <a:t>   </a:t>
                      </a:r>
                      <a:r>
                        <a:rPr lang="en-GH" sz="1600" b="1" dirty="0"/>
                        <a:t>-44,920,535,911</a:t>
                      </a:r>
                    </a:p>
                  </a:txBody>
                  <a:tcPr marL="9525" marR="9525" marT="9525" marB="0" anchor="b">
                    <a:solidFill>
                      <a:schemeClr val="bg1">
                        <a:lumMod val="95000"/>
                      </a:schemeClr>
                    </a:solidFill>
                  </a:tcPr>
                </a:tc>
                <a:tc>
                  <a:txBody>
                    <a:bodyPr/>
                    <a:lstStyle/>
                    <a:p>
                      <a:pPr algn="l" fontAlgn="b"/>
                      <a:r>
                        <a:rPr lang="en-US" sz="1600" b="1" dirty="0"/>
                        <a:t>   </a:t>
                      </a:r>
                      <a:r>
                        <a:rPr lang="en-GH" sz="1600" b="1" dirty="0"/>
                        <a:t>-42,354,660,871</a:t>
                      </a:r>
                    </a:p>
                  </a:txBody>
                  <a:tcPr marL="9525" marR="9525" marT="9525" marB="0" anchor="b">
                    <a:solidFill>
                      <a:schemeClr val="bg1">
                        <a:lumMod val="95000"/>
                      </a:schemeClr>
                    </a:solidFill>
                  </a:tcPr>
                </a:tc>
                <a:extLst>
                  <a:ext uri="{0D108BD9-81ED-4DB2-BD59-A6C34878D82A}">
                    <a16:rowId xmlns:a16="http://schemas.microsoft.com/office/drawing/2014/main" val="4200211115"/>
                  </a:ext>
                </a:extLst>
              </a:tr>
              <a:tr h="302269">
                <a:tc>
                  <a:txBody>
                    <a:bodyPr/>
                    <a:lstStyle/>
                    <a:p>
                      <a:pPr algn="l" fontAlgn="b"/>
                      <a:r>
                        <a:rPr lang="en-US" sz="1600" b="1" dirty="0">
                          <a:solidFill>
                            <a:srgbClr val="FFC000"/>
                          </a:solidFill>
                        </a:rPr>
                        <a:t>% of GDP</a:t>
                      </a:r>
                    </a:p>
                  </a:txBody>
                  <a:tcPr marL="171450" marR="9525" marT="9525" marB="0" anchor="b">
                    <a:solidFill>
                      <a:schemeClr val="bg1">
                        <a:lumMod val="95000"/>
                      </a:schemeClr>
                    </a:solidFill>
                  </a:tcPr>
                </a:tc>
                <a:tc>
                  <a:txBody>
                    <a:bodyPr/>
                    <a:lstStyle/>
                    <a:p>
                      <a:pPr algn="l" fontAlgn="b"/>
                      <a:r>
                        <a:rPr lang="en-US" sz="1600" b="1" dirty="0">
                          <a:solidFill>
                            <a:srgbClr val="FFC000"/>
                          </a:solidFill>
                        </a:rPr>
                        <a:t>   </a:t>
                      </a:r>
                      <a:r>
                        <a:rPr lang="en-GH" sz="1600" b="1" dirty="0">
                          <a:solidFill>
                            <a:srgbClr val="FFC000"/>
                          </a:solidFill>
                        </a:rPr>
                        <a:t>-3.9</a:t>
                      </a:r>
                    </a:p>
                  </a:txBody>
                  <a:tcPr marL="9525" marR="9525" marT="9525" marB="0" anchor="b">
                    <a:solidFill>
                      <a:schemeClr val="bg1">
                        <a:lumMod val="95000"/>
                      </a:schemeClr>
                    </a:solidFill>
                  </a:tcPr>
                </a:tc>
                <a:tc>
                  <a:txBody>
                    <a:bodyPr/>
                    <a:lstStyle/>
                    <a:p>
                      <a:pPr algn="l" fontAlgn="b"/>
                      <a:r>
                        <a:rPr lang="en-US" sz="1600" b="1" dirty="0">
                          <a:solidFill>
                            <a:srgbClr val="FFC000"/>
                          </a:solidFill>
                        </a:rPr>
                        <a:t>  </a:t>
                      </a:r>
                      <a:r>
                        <a:rPr lang="en-GH" sz="1600" b="1" dirty="0">
                          <a:solidFill>
                            <a:srgbClr val="FFC000"/>
                          </a:solidFill>
                        </a:rPr>
                        <a:t>-4.8</a:t>
                      </a:r>
                    </a:p>
                  </a:txBody>
                  <a:tcPr marL="9525" marR="9525" marT="9525" marB="0" anchor="b">
                    <a:solidFill>
                      <a:schemeClr val="bg1">
                        <a:lumMod val="95000"/>
                      </a:schemeClr>
                    </a:solidFill>
                  </a:tcPr>
                </a:tc>
                <a:tc>
                  <a:txBody>
                    <a:bodyPr/>
                    <a:lstStyle/>
                    <a:p>
                      <a:pPr algn="l" fontAlgn="b"/>
                      <a:r>
                        <a:rPr lang="en-US" sz="1600" b="1" dirty="0">
                          <a:solidFill>
                            <a:srgbClr val="FFC000"/>
                          </a:solidFill>
                        </a:rPr>
                        <a:t>   </a:t>
                      </a:r>
                      <a:r>
                        <a:rPr lang="en-GH" sz="1600" b="1" dirty="0">
                          <a:solidFill>
                            <a:srgbClr val="FFC000"/>
                          </a:solidFill>
                        </a:rPr>
                        <a:t>-11.7</a:t>
                      </a:r>
                    </a:p>
                  </a:txBody>
                  <a:tcPr marL="9525" marR="9525" marT="9525" marB="0" anchor="b">
                    <a:solidFill>
                      <a:schemeClr val="bg1">
                        <a:lumMod val="95000"/>
                      </a:schemeClr>
                    </a:solidFill>
                  </a:tcPr>
                </a:tc>
                <a:tc>
                  <a:txBody>
                    <a:bodyPr/>
                    <a:lstStyle/>
                    <a:p>
                      <a:pPr algn="l" fontAlgn="b"/>
                      <a:r>
                        <a:rPr lang="en-US" sz="1600" b="1" dirty="0">
                          <a:solidFill>
                            <a:srgbClr val="FFC000"/>
                          </a:solidFill>
                        </a:rPr>
                        <a:t>   </a:t>
                      </a:r>
                      <a:r>
                        <a:rPr lang="en-GH" sz="1600" b="1" dirty="0">
                          <a:solidFill>
                            <a:srgbClr val="FFC000"/>
                          </a:solidFill>
                        </a:rPr>
                        <a:t>-9.2</a:t>
                      </a:r>
                    </a:p>
                  </a:txBody>
                  <a:tcPr marL="9525" marR="9525" marT="9525" marB="0" anchor="b">
                    <a:solidFill>
                      <a:schemeClr val="bg1">
                        <a:lumMod val="95000"/>
                      </a:schemeClr>
                    </a:solidFill>
                  </a:tcPr>
                </a:tc>
                <a:extLst>
                  <a:ext uri="{0D108BD9-81ED-4DB2-BD59-A6C34878D82A}">
                    <a16:rowId xmlns:a16="http://schemas.microsoft.com/office/drawing/2014/main" val="2505244339"/>
                  </a:ext>
                </a:extLst>
              </a:tr>
              <a:tr h="604539">
                <a:tc>
                  <a:txBody>
                    <a:bodyPr/>
                    <a:lstStyle/>
                    <a:p>
                      <a:pPr algn="l" fontAlgn="b"/>
                      <a:r>
                        <a:rPr lang="en-US" sz="1600" b="1" u="none" strike="noStrike" dirty="0">
                          <a:solidFill>
                            <a:srgbClr val="353535"/>
                          </a:solidFill>
                          <a:effectLst/>
                        </a:rPr>
                        <a:t>   Deficit (Inc. financial and energy     </a:t>
                      </a:r>
                    </a:p>
                    <a:p>
                      <a:pPr algn="l" fontAlgn="b"/>
                      <a:r>
                        <a:rPr lang="en-US" sz="1600" b="1" u="none" strike="noStrike" dirty="0">
                          <a:solidFill>
                            <a:srgbClr val="353535"/>
                          </a:solidFill>
                          <a:effectLst/>
                        </a:rPr>
                        <a:t>   sector payments)</a:t>
                      </a:r>
                      <a:endParaRPr lang="en-US"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-21,474,029,169</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-25,235,165,439</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-59,120,535,911</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-52,200,821,106</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704060982"/>
                  </a:ext>
                </a:extLst>
              </a:tr>
              <a:tr h="302269">
                <a:tc>
                  <a:txBody>
                    <a:bodyPr/>
                    <a:lstStyle/>
                    <a:p>
                      <a:pPr algn="l" fontAlgn="b"/>
                      <a:r>
                        <a:rPr lang="en-US" sz="1600" b="1" u="none" strike="noStrike" dirty="0">
                          <a:solidFill>
                            <a:srgbClr val="353535"/>
                          </a:solidFill>
                          <a:effectLst/>
                        </a:rPr>
                        <a:t>% of GDP</a:t>
                      </a:r>
                      <a:endParaRPr lang="en-US" sz="1600" b="1" i="1" u="none" strike="noStrike" dirty="0">
                        <a:solidFill>
                          <a:srgbClr val="353535"/>
                        </a:solidFill>
                        <a:effectLst/>
                        <a:latin typeface="Tahoma" panose="020B0604030504040204" pitchFamily="34" charset="0"/>
                      </a:endParaRPr>
                    </a:p>
                  </a:txBody>
                  <a:tcPr marL="171450"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-7.1</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-7.1</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-15.1</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US" sz="1600" b="1" u="none" strike="noStrike" dirty="0">
                          <a:solidFill>
                            <a:srgbClr val="353535"/>
                          </a:solidFill>
                          <a:effectLst/>
                        </a:rPr>
                        <a:t>   </a:t>
                      </a:r>
                      <a:r>
                        <a:rPr lang="en-GH" sz="1600" b="1" u="none" strike="noStrike" dirty="0">
                          <a:solidFill>
                            <a:srgbClr val="353535"/>
                          </a:solidFill>
                          <a:effectLst/>
                        </a:rPr>
                        <a:t>-11.4</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099677935"/>
                  </a:ext>
                </a:extLst>
              </a:tr>
              <a:tr h="302269">
                <a:tc>
                  <a:txBody>
                    <a:bodyPr/>
                    <a:lstStyle/>
                    <a:p>
                      <a:pPr algn="l" fontAlgn="b"/>
                      <a:r>
                        <a:rPr lang="en-US" sz="1600" b="1" u="none" strike="noStrike" dirty="0">
                          <a:solidFill>
                            <a:srgbClr val="353535"/>
                          </a:solidFill>
                          <a:effectLst/>
                        </a:rPr>
                        <a:t>o/w Financial Sector Payments</a:t>
                      </a:r>
                      <a:endParaRPr lang="en-US" sz="1600" b="1" i="0" u="none" strike="noStrike" dirty="0">
                        <a:solidFill>
                          <a:srgbClr val="353535"/>
                        </a:solidFill>
                        <a:effectLst/>
                        <a:latin typeface="Tahoma" panose="020B0604030504040204" pitchFamily="34" charset="0"/>
                      </a:endParaRPr>
                    </a:p>
                  </a:txBody>
                  <a:tcPr marL="171450" marR="9525" marT="9525" marB="0" anchor="b">
                    <a:solidFill>
                      <a:schemeClr val="bg1">
                        <a:lumMod val="95000"/>
                      </a:schemeClr>
                    </a:solidFill>
                  </a:tcPr>
                </a:tc>
                <a:tc>
                  <a:txBody>
                    <a:bodyPr/>
                    <a:lstStyle/>
                    <a:p>
                      <a:pPr algn="l" fontAlgn="b"/>
                      <a:r>
                        <a:rPr lang="en-GH" sz="1600" b="1" u="none" strike="noStrike" dirty="0">
                          <a:solidFill>
                            <a:srgbClr val="353535"/>
                          </a:solidFill>
                          <a:effectLst/>
                        </a:rPr>
                        <a:t>9,801,280,634</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solidFill>
                            <a:srgbClr val="353535"/>
                          </a:solidFill>
                          <a:effectLst/>
                        </a:rPr>
                        <a:t>3,198,719,366</a:t>
                      </a:r>
                      <a:endParaRPr lang="en-GH" sz="1600" b="1" i="0" u="none" strike="noStrike">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solidFill>
                            <a:srgbClr val="353535"/>
                          </a:solidFill>
                          <a:effectLst/>
                        </a:rPr>
                        <a:t>8,000,000,000</a:t>
                      </a:r>
                      <a:endParaRPr lang="en-GH" sz="1600" b="1" i="0" u="none" strike="noStrike">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2,953,848,070</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156155638"/>
                  </a:ext>
                </a:extLst>
              </a:tr>
              <a:tr h="302269">
                <a:tc>
                  <a:txBody>
                    <a:bodyPr/>
                    <a:lstStyle/>
                    <a:p>
                      <a:pPr algn="l" fontAlgn="b"/>
                      <a:r>
                        <a:rPr lang="en-US" sz="1600" b="1" u="none" strike="noStrike" dirty="0">
                          <a:solidFill>
                            <a:srgbClr val="353535"/>
                          </a:solidFill>
                          <a:effectLst/>
                        </a:rPr>
                        <a:t>o/w Energy Sector Payments</a:t>
                      </a:r>
                      <a:endParaRPr lang="en-US" sz="1600" b="1" i="0" u="none" strike="noStrike" dirty="0">
                        <a:solidFill>
                          <a:srgbClr val="353535"/>
                        </a:solidFill>
                        <a:effectLst/>
                        <a:latin typeface="Tahoma" panose="020B0604030504040204" pitchFamily="34" charset="0"/>
                      </a:endParaRPr>
                    </a:p>
                  </a:txBody>
                  <a:tcPr marL="171450" marR="9525" marT="9525" marB="0" anchor="b">
                    <a:solidFill>
                      <a:schemeClr val="bg1">
                        <a:lumMod val="95000"/>
                      </a:schemeClr>
                    </a:solidFill>
                  </a:tcPr>
                </a:tc>
                <a:tc>
                  <a:txBody>
                    <a:bodyPr/>
                    <a:lstStyle/>
                    <a:p>
                      <a:pPr algn="l" fontAlgn="b"/>
                      <a:r>
                        <a:rPr lang="en-GH" sz="1600" b="1" u="none" strike="noStrike" dirty="0">
                          <a:solidFill>
                            <a:srgbClr val="353535"/>
                          </a:solidFill>
                          <a:effectLst/>
                        </a:rPr>
                        <a:t>0</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solidFill>
                            <a:srgbClr val="353535"/>
                          </a:solidFill>
                          <a:effectLst/>
                        </a:rPr>
                        <a:t>5,144,602,690</a:t>
                      </a:r>
                      <a:endParaRPr lang="en-GH" sz="1600" b="1" i="0" u="none" strike="noStrike">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solidFill>
                            <a:srgbClr val="353535"/>
                          </a:solidFill>
                          <a:effectLst/>
                        </a:rPr>
                        <a:t>6,200,000,000</a:t>
                      </a:r>
                      <a:endParaRPr lang="en-GH" sz="1600" b="1" i="0" u="none" strike="noStrike">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6892312164</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816545000"/>
                  </a:ext>
                </a:extLst>
              </a:tr>
              <a:tr h="604539">
                <a:tc>
                  <a:txBody>
                    <a:bodyPr/>
                    <a:lstStyle/>
                    <a:p>
                      <a:pPr algn="l" fontAlgn="b"/>
                      <a:r>
                        <a:rPr lang="en-US" sz="1600" b="1" u="none" strike="noStrike" dirty="0">
                          <a:solidFill>
                            <a:srgbClr val="353535"/>
                          </a:solidFill>
                          <a:effectLst/>
                        </a:rPr>
                        <a:t>   Deficit (Inc. financial and energy </a:t>
                      </a:r>
                    </a:p>
                    <a:p>
                      <a:pPr algn="l" fontAlgn="b"/>
                      <a:r>
                        <a:rPr lang="en-US" sz="1600" b="1" u="none" strike="noStrike" dirty="0">
                          <a:solidFill>
                            <a:srgbClr val="353535"/>
                          </a:solidFill>
                          <a:effectLst/>
                        </a:rPr>
                        <a:t>   sector payments, and arrears)</a:t>
                      </a:r>
                      <a:endParaRPr lang="en-US"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 </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-25,235,165,439</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solidFill>
                            <a:srgbClr val="353535"/>
                          </a:solidFill>
                          <a:effectLst/>
                        </a:rPr>
                        <a:t>-67,320,535,911</a:t>
                      </a:r>
                      <a:endParaRPr lang="en-GH" sz="1600" b="1" i="0" u="none" strike="noStrike">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-56,903,909,827</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857176953"/>
                  </a:ext>
                </a:extLst>
              </a:tr>
              <a:tr h="302269">
                <a:tc>
                  <a:txBody>
                    <a:bodyPr/>
                    <a:lstStyle/>
                    <a:p>
                      <a:pPr algn="l" fontAlgn="b"/>
                      <a:r>
                        <a:rPr lang="en-US" sz="1600" b="1" u="none" strike="noStrike" dirty="0">
                          <a:solidFill>
                            <a:srgbClr val="C00000"/>
                          </a:solidFill>
                          <a:effectLst/>
                        </a:rPr>
                        <a:t>% of GDP</a:t>
                      </a:r>
                      <a:endParaRPr lang="en-US" sz="1600" b="1" i="1" u="none" strike="noStrike" dirty="0">
                        <a:solidFill>
                          <a:srgbClr val="C00000"/>
                        </a:solidFill>
                        <a:effectLst/>
                        <a:latin typeface="Tahoma" panose="020B0604030504040204" pitchFamily="34" charset="0"/>
                      </a:endParaRPr>
                    </a:p>
                  </a:txBody>
                  <a:tcPr marL="171450" marR="9525" marT="9525" marB="0" anchor="b">
                    <a:solidFill>
                      <a:schemeClr val="bg1">
                        <a:lumMod val="95000"/>
                      </a:schemeClr>
                    </a:solidFill>
                  </a:tcPr>
                </a:tc>
                <a:tc>
                  <a:txBody>
                    <a:bodyPr/>
                    <a:lstStyle/>
                    <a:p>
                      <a:pPr algn="l" fontAlgn="b"/>
                      <a:r>
                        <a:rPr lang="en-GH" sz="1600" b="1" u="none" strike="noStrike" dirty="0">
                          <a:solidFill>
                            <a:srgbClr val="C00000"/>
                          </a:solidFill>
                          <a:effectLst/>
                        </a:rPr>
                        <a:t>-7.1</a:t>
                      </a:r>
                      <a:endParaRPr lang="en-GH" sz="1600" b="1" i="0" u="none" strike="noStrike" dirty="0">
                        <a:solidFill>
                          <a:srgbClr val="C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C00000"/>
                          </a:solidFill>
                          <a:effectLst/>
                        </a:rPr>
                        <a:t>-7.1</a:t>
                      </a:r>
                      <a:endParaRPr lang="en-GH" sz="1600" b="1" i="0" u="none" strike="noStrike" dirty="0">
                        <a:solidFill>
                          <a:srgbClr val="C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C00000"/>
                          </a:solidFill>
                          <a:effectLst/>
                        </a:rPr>
                        <a:t>-17.2</a:t>
                      </a:r>
                      <a:endParaRPr lang="en-GH" sz="1600" b="1" i="0" u="none" strike="noStrike" dirty="0">
                        <a:solidFill>
                          <a:srgbClr val="C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C00000"/>
                          </a:solidFill>
                          <a:effectLst/>
                        </a:rPr>
                        <a:t>-12.</a:t>
                      </a:r>
                      <a:r>
                        <a:rPr lang="en-US" sz="1600" b="1" u="none" strike="noStrike" dirty="0">
                          <a:solidFill>
                            <a:srgbClr val="C00000"/>
                          </a:solidFill>
                          <a:effectLst/>
                        </a:rPr>
                        <a:t> </a:t>
                      </a:r>
                      <a:r>
                        <a:rPr lang="en-GH" sz="1600" b="1" u="none" strike="noStrike" dirty="0">
                          <a:solidFill>
                            <a:srgbClr val="C00000"/>
                          </a:solidFill>
                          <a:effectLst/>
                        </a:rPr>
                        <a:t>4</a:t>
                      </a:r>
                      <a:endParaRPr lang="en-GH" sz="1600" b="1" i="0" u="none" strike="noStrike" dirty="0">
                        <a:solidFill>
                          <a:srgbClr val="C00000"/>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896501854"/>
                  </a:ext>
                </a:extLst>
              </a:tr>
              <a:tr h="302269">
                <a:tc>
                  <a:txBody>
                    <a:bodyPr/>
                    <a:lstStyle/>
                    <a:p>
                      <a:pPr algn="l" fontAlgn="b"/>
                      <a:r>
                        <a:rPr lang="en-US" sz="1600" b="1" u="none" strike="noStrike" dirty="0">
                          <a:effectLst/>
                        </a:rPr>
                        <a:t>   Financing</a:t>
                      </a:r>
                      <a:endParaRPr lang="en-US" sz="1600" b="1" i="0" u="none" strike="noStrike" dirty="0">
                        <a:solidFill>
                          <a:srgbClr val="0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effectLst/>
                        </a:rPr>
                        <a:t>21,474,029,169</a:t>
                      </a:r>
                      <a:endParaRPr lang="en-GH" sz="1600" b="1" i="0" u="none" strike="noStrike" dirty="0">
                        <a:solidFill>
                          <a:srgbClr val="0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a:effectLst/>
                        </a:rPr>
                        <a:t>25,235,165,439</a:t>
                      </a:r>
                      <a:endParaRPr lang="en-GH" sz="1600" b="1" i="0" u="none" strike="noStrike">
                        <a:solidFill>
                          <a:srgbClr val="0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effectLst/>
                        </a:rPr>
                        <a:t>67,320,535,911</a:t>
                      </a:r>
                      <a:endParaRPr lang="en-GH" sz="1600" b="1" i="0" u="none" strike="noStrike" dirty="0">
                        <a:solidFill>
                          <a:srgbClr val="00000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effectLst/>
                        </a:rPr>
                        <a:t>56,903,909,827</a:t>
                      </a:r>
                      <a:endParaRPr lang="en-GH" sz="1600" b="1" i="0" u="none" strike="noStrike" dirty="0">
                        <a:solidFill>
                          <a:srgbClr val="000000"/>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977743489"/>
                  </a:ext>
                </a:extLst>
              </a:tr>
              <a:tr h="302269">
                <a:tc>
                  <a:txBody>
                    <a:bodyPr/>
                    <a:lstStyle/>
                    <a:p>
                      <a:pPr algn="l" fontAlgn="b"/>
                      <a:r>
                        <a:rPr lang="en-US" sz="1600" b="1" u="none" strike="noStrike" dirty="0">
                          <a:solidFill>
                            <a:srgbClr val="0070C0"/>
                          </a:solidFill>
                          <a:effectLst/>
                        </a:rPr>
                        <a:t>% of GDP</a:t>
                      </a:r>
                      <a:endParaRPr lang="en-US" sz="1600" b="1" i="1" u="none" strike="noStrike" dirty="0">
                        <a:solidFill>
                          <a:srgbClr val="0070C0"/>
                        </a:solidFill>
                        <a:effectLst/>
                        <a:latin typeface="Tahoma" panose="020B0604030504040204" pitchFamily="34" charset="0"/>
                      </a:endParaRPr>
                    </a:p>
                  </a:txBody>
                  <a:tcPr marL="171450" marR="9525" marT="9525" marB="0" anchor="b">
                    <a:solidFill>
                      <a:schemeClr val="bg1">
                        <a:lumMod val="95000"/>
                      </a:schemeClr>
                    </a:solidFill>
                  </a:tcPr>
                </a:tc>
                <a:tc>
                  <a:txBody>
                    <a:bodyPr/>
                    <a:lstStyle/>
                    <a:p>
                      <a:pPr algn="l" fontAlgn="b"/>
                      <a:r>
                        <a:rPr lang="en-GH" sz="1600" b="1" u="none" strike="noStrike" dirty="0">
                          <a:solidFill>
                            <a:srgbClr val="0070C0"/>
                          </a:solidFill>
                          <a:effectLst/>
                        </a:rPr>
                        <a:t>7.0</a:t>
                      </a:r>
                      <a:endParaRPr lang="en-GH" sz="1600" b="1" i="0" u="none" strike="noStrike" dirty="0">
                        <a:solidFill>
                          <a:srgbClr val="0070C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0070C0"/>
                          </a:solidFill>
                          <a:effectLst/>
                        </a:rPr>
                        <a:t>7.1</a:t>
                      </a:r>
                      <a:endParaRPr lang="en-GH" sz="1600" b="1" i="0" u="none" strike="noStrike" dirty="0">
                        <a:solidFill>
                          <a:srgbClr val="0070C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0070C0"/>
                          </a:solidFill>
                          <a:effectLst/>
                        </a:rPr>
                        <a:t>17.2</a:t>
                      </a:r>
                      <a:endParaRPr lang="en-GH" sz="1600" b="1" i="0" u="none" strike="noStrike" dirty="0">
                        <a:solidFill>
                          <a:srgbClr val="0070C0"/>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0070C0"/>
                          </a:solidFill>
                          <a:effectLst/>
                        </a:rPr>
                        <a:t>-12.4</a:t>
                      </a:r>
                      <a:endParaRPr lang="en-GH" sz="1600" b="1" i="0" u="none" strike="noStrike" dirty="0">
                        <a:solidFill>
                          <a:srgbClr val="0070C0"/>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660041942"/>
                  </a:ext>
                </a:extLst>
              </a:tr>
              <a:tr h="302269">
                <a:tc>
                  <a:txBody>
                    <a:bodyPr/>
                    <a:lstStyle/>
                    <a:p>
                      <a:pPr algn="l" fontAlgn="b"/>
                      <a:r>
                        <a:rPr lang="en-US" sz="1600" b="1" u="none" strike="noStrike" dirty="0">
                          <a:solidFill>
                            <a:srgbClr val="353535"/>
                          </a:solidFill>
                          <a:effectLst/>
                        </a:rPr>
                        <a:t>   Nominal GDP</a:t>
                      </a:r>
                      <a:endParaRPr lang="en-US"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308,587,395,726</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356,544,265,615</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391,940,733,197</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tc>
                  <a:txBody>
                    <a:bodyPr/>
                    <a:lstStyle/>
                    <a:p>
                      <a:pPr algn="l" fontAlgn="b"/>
                      <a:r>
                        <a:rPr lang="en-GH" sz="1600" b="1" u="none" strike="noStrike" dirty="0">
                          <a:solidFill>
                            <a:srgbClr val="353535"/>
                          </a:solidFill>
                          <a:effectLst/>
                        </a:rPr>
                        <a:t>459,130,921,540</a:t>
                      </a:r>
                      <a:endParaRPr lang="en-GH" sz="1600" b="1" i="0" u="none" strike="noStrike" dirty="0">
                        <a:solidFill>
                          <a:srgbClr val="353535"/>
                        </a:solidFill>
                        <a:effectLst/>
                        <a:latin typeface="Tahoma" panose="020B060403050404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071081320"/>
                  </a:ext>
                </a:extLst>
              </a:tr>
            </a:tbl>
          </a:graphicData>
        </a:graphic>
      </p:graphicFrame>
    </p:spTree>
    <p:extLst>
      <p:ext uri="{BB962C8B-B14F-4D97-AF65-F5344CB8AC3E}">
        <p14:creationId xmlns:p14="http://schemas.microsoft.com/office/powerpoint/2010/main" val="125024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3C48F9-6FFF-4D6A-6CFF-63F04C97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761194"/>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FFC000"/>
                </a:solidFill>
                <a:latin typeface="+mn-lt"/>
              </a:rPr>
              <a:t>GHANA’S ABILITY (OR RATHER INABILITY) TO REPAY ITS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619250"/>
            <a:ext cx="10515600" cy="4333429"/>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There is the need to examine Ghana’s ability or  rather inability to repay its debt</a:t>
            </a:r>
          </a:p>
          <a:p>
            <a:pPr marL="0" marR="0" lvl="0" indent="0" algn="l" defTabSz="457200" rtl="0" eaLnBrk="1" fontAlgn="auto" latinLnBrk="0" hangingPunct="1">
              <a:spcBef>
                <a:spcPts val="0"/>
              </a:spcBef>
              <a:spcAft>
                <a:spcPts val="0"/>
              </a:spcAft>
              <a:buClrTx/>
              <a:buSzPct val="100000"/>
              <a:buNone/>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 In the first six months of 2022, i.e., Jan. – Jun 2022, Ghana’s total tax revenue was </a:t>
            </a:r>
            <a:r>
              <a:rPr lang="en-US" sz="2800" b="1" dirty="0">
                <a:solidFill>
                  <a:schemeClr val="bg1"/>
                </a:solidFill>
                <a:latin typeface="+mn-lt"/>
                <a:cs typeface="Times New Roman" panose="02020603050405020304" pitchFamily="18" charset="0"/>
              </a:rPr>
              <a:t>GHS30 billion</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During the same period debt service obligation was </a:t>
            </a:r>
            <a:r>
              <a:rPr lang="en-US" sz="2800" b="1" dirty="0">
                <a:solidFill>
                  <a:schemeClr val="bg1"/>
                </a:solidFill>
                <a:latin typeface="+mn-lt"/>
                <a:cs typeface="Times New Roman" panose="02020603050405020304" pitchFamily="18" charset="0"/>
              </a:rPr>
              <a:t>GHS26.1 billion</a:t>
            </a:r>
            <a:r>
              <a:rPr lang="en-US" sz="2800" b="1" dirty="0">
                <a:solidFill>
                  <a:schemeClr val="bg1"/>
                </a:solidFill>
                <a:cs typeface="Times New Roman" panose="02020603050405020304" pitchFamily="18" charset="0"/>
              </a:rPr>
              <a:t>, representing </a:t>
            </a:r>
            <a:r>
              <a:rPr lang="en-US" sz="2800" b="1" dirty="0">
                <a:solidFill>
                  <a:schemeClr val="bg1"/>
                </a:solidFill>
                <a:latin typeface="+mn-lt"/>
                <a:cs typeface="Times New Roman" panose="02020603050405020304" pitchFamily="18" charset="0"/>
              </a:rPr>
              <a:t>87%</a:t>
            </a:r>
            <a:r>
              <a:rPr lang="en-US" sz="2800" b="1" dirty="0">
                <a:solidFill>
                  <a:schemeClr val="bg1"/>
                </a:solidFill>
                <a:cs typeface="Times New Roman" panose="02020603050405020304" pitchFamily="18" charset="0"/>
              </a:rPr>
              <a:t> of tax revenue. Leaving only </a:t>
            </a:r>
            <a:r>
              <a:rPr lang="en-US" sz="2800" b="1" dirty="0">
                <a:solidFill>
                  <a:schemeClr val="bg1"/>
                </a:solidFill>
                <a:latin typeface="+mn-lt"/>
                <a:cs typeface="Times New Roman" panose="02020603050405020304" pitchFamily="18" charset="0"/>
              </a:rPr>
              <a:t>GHS3.9 billion </a:t>
            </a:r>
            <a:r>
              <a:rPr lang="en-US" sz="2800" b="1" dirty="0">
                <a:solidFill>
                  <a:schemeClr val="bg1"/>
                </a:solidFill>
                <a:cs typeface="Times New Roman" panose="02020603050405020304" pitchFamily="18" charset="0"/>
              </a:rPr>
              <a:t>to run the entire nation for the period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23</a:t>
            </a:r>
          </a:p>
        </p:txBody>
      </p:sp>
    </p:spTree>
    <p:extLst>
      <p:ext uri="{BB962C8B-B14F-4D97-AF65-F5344CB8AC3E}">
        <p14:creationId xmlns:p14="http://schemas.microsoft.com/office/powerpoint/2010/main" val="191890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1E88CC-939F-1A38-849A-9EEF471D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761194"/>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ABILITY (OR RATHER INABILITY) TO REPAY ITS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619250"/>
            <a:ext cx="10515600" cy="427672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Government spent </a:t>
            </a:r>
            <a:r>
              <a:rPr lang="en-US" sz="2800" b="1" dirty="0">
                <a:solidFill>
                  <a:srgbClr val="353535"/>
                </a:solidFill>
                <a:latin typeface="+mn-lt"/>
                <a:cs typeface="Times New Roman" panose="02020603050405020304" pitchFamily="18" charset="0"/>
              </a:rPr>
              <a:t>GHS17 billion </a:t>
            </a:r>
            <a:r>
              <a:rPr lang="en-US" sz="2800" b="1" dirty="0">
                <a:solidFill>
                  <a:srgbClr val="353535"/>
                </a:solidFill>
                <a:cs typeface="Times New Roman" panose="02020603050405020304" pitchFamily="18" charset="0"/>
              </a:rPr>
              <a:t>on compensation of employees (wages &amp; salaries) alone, for the same period. This means that the government borrowed to pay for wages &amp; salaries between Jan and June of 2022</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Ghana’s half year total tax revenue of </a:t>
            </a:r>
            <a:r>
              <a:rPr lang="en-US" sz="2800" b="1" dirty="0">
                <a:solidFill>
                  <a:srgbClr val="353535"/>
                </a:solidFill>
                <a:latin typeface="+mn-lt"/>
                <a:cs typeface="Times New Roman" panose="02020603050405020304" pitchFamily="18" charset="0"/>
              </a:rPr>
              <a:t>GHS30 billion</a:t>
            </a:r>
            <a:r>
              <a:rPr lang="en-US" sz="2800" b="1" dirty="0">
                <a:solidFill>
                  <a:srgbClr val="353535"/>
                </a:solidFill>
                <a:cs typeface="Times New Roman" panose="02020603050405020304" pitchFamily="18" charset="0"/>
              </a:rPr>
              <a:t> (Jan-Jun 2022) was certainly not enough to pay for our debt service obligation and wages &amp; salaries amounting to </a:t>
            </a:r>
            <a:r>
              <a:rPr lang="en-US" sz="2800" b="1" dirty="0">
                <a:solidFill>
                  <a:srgbClr val="353535"/>
                </a:solidFill>
                <a:latin typeface="+mn-lt"/>
                <a:cs typeface="Times New Roman" panose="02020603050405020304" pitchFamily="18" charset="0"/>
              </a:rPr>
              <a:t>GHS43.1 billion(GHS26.1b+GHS17b)</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24</a:t>
            </a:r>
          </a:p>
        </p:txBody>
      </p:sp>
    </p:spTree>
    <p:extLst>
      <p:ext uri="{BB962C8B-B14F-4D97-AF65-F5344CB8AC3E}">
        <p14:creationId xmlns:p14="http://schemas.microsoft.com/office/powerpoint/2010/main" val="203631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1C238-ECFF-E570-4045-4D2075190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761194"/>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FFC000"/>
                </a:solidFill>
                <a:latin typeface="+mn-lt"/>
              </a:rPr>
              <a:t>GHANA’S ABILITY (OR RATHER INABILITY) TO REPAY ITS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619250"/>
            <a:ext cx="10515600" cy="427672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This is largely because of the huge debt service obligation as a result of reckless borrowing</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It should be noted that, out of the </a:t>
            </a:r>
            <a:r>
              <a:rPr lang="en-US" sz="2800" b="1" dirty="0">
                <a:solidFill>
                  <a:schemeClr val="bg1"/>
                </a:solidFill>
                <a:latin typeface="+mn-lt"/>
                <a:cs typeface="Times New Roman" panose="02020603050405020304" pitchFamily="18" charset="0"/>
              </a:rPr>
              <a:t>GHS30 billion </a:t>
            </a:r>
            <a:r>
              <a:rPr lang="en-US" sz="2800" b="1" dirty="0">
                <a:solidFill>
                  <a:schemeClr val="bg1"/>
                </a:solidFill>
                <a:cs typeface="Times New Roman" panose="02020603050405020304" pitchFamily="18" charset="0"/>
              </a:rPr>
              <a:t>tax revenue, </a:t>
            </a:r>
            <a:r>
              <a:rPr lang="en-US" sz="2800" b="1" dirty="0">
                <a:solidFill>
                  <a:schemeClr val="bg1"/>
                </a:solidFill>
                <a:latin typeface="+mn-lt"/>
                <a:cs typeface="Times New Roman" panose="02020603050405020304" pitchFamily="18" charset="0"/>
              </a:rPr>
              <a:t>GHS10 billion</a:t>
            </a:r>
            <a:r>
              <a:rPr lang="en-US" sz="2800" b="1" dirty="0">
                <a:solidFill>
                  <a:schemeClr val="bg1"/>
                </a:solidFill>
                <a:cs typeface="Times New Roman" panose="02020603050405020304" pitchFamily="18" charset="0"/>
              </a:rPr>
              <a:t> is earmarked for statutory funds such as DACF, NHIL, </a:t>
            </a:r>
            <a:r>
              <a:rPr lang="en-US" sz="2800" b="1" dirty="0" err="1">
                <a:solidFill>
                  <a:schemeClr val="bg1"/>
                </a:solidFill>
                <a:cs typeface="Times New Roman" panose="02020603050405020304" pitchFamily="18" charset="0"/>
              </a:rPr>
              <a:t>GETFund</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RoadFund</a:t>
            </a:r>
            <a:r>
              <a:rPr lang="en-US" sz="2800" b="1" dirty="0">
                <a:solidFill>
                  <a:schemeClr val="bg1"/>
                </a:solidFill>
                <a:cs typeface="Times New Roman" panose="02020603050405020304" pitchFamily="18" charset="0"/>
              </a:rPr>
              <a:t> and this means they were not be paid </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25</a:t>
            </a:r>
          </a:p>
        </p:txBody>
      </p:sp>
    </p:spTree>
    <p:extLst>
      <p:ext uri="{BB962C8B-B14F-4D97-AF65-F5344CB8AC3E}">
        <p14:creationId xmlns:p14="http://schemas.microsoft.com/office/powerpoint/2010/main" val="268463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3C48F9-6FFF-4D6A-6CFF-63F04C97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761194"/>
            <a:ext cx="105156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FFC000"/>
                </a:solidFill>
                <a:latin typeface="+mn-lt"/>
              </a:rPr>
              <a:t>GHANA’S ABILITY (OR RATHER INABILITY) TO REPAY ITS DEBT</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rgbClr val="353535"/>
                </a:solidFill>
                <a:latin typeface="+mj-lt"/>
              </a:rPr>
              <a:t>26</a:t>
            </a:r>
          </a:p>
        </p:txBody>
      </p:sp>
      <p:graphicFrame>
        <p:nvGraphicFramePr>
          <p:cNvPr id="4" name="Chart 3">
            <a:extLst>
              <a:ext uri="{FF2B5EF4-FFF2-40B4-BE49-F238E27FC236}">
                <a16:creationId xmlns:a16="http://schemas.microsoft.com/office/drawing/2014/main" id="{25B00D3B-71A9-C55E-D33F-C58326CF75F4}"/>
              </a:ext>
            </a:extLst>
          </p:cNvPr>
          <p:cNvGraphicFramePr/>
          <p:nvPr>
            <p:extLst>
              <p:ext uri="{D42A27DB-BD31-4B8C-83A1-F6EECF244321}">
                <p14:modId xmlns:p14="http://schemas.microsoft.com/office/powerpoint/2010/main" val="4045942530"/>
              </p:ext>
            </p:extLst>
          </p:nvPr>
        </p:nvGraphicFramePr>
        <p:xfrm>
          <a:off x="743721" y="1863827"/>
          <a:ext cx="4798587" cy="4032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0F4A796-B959-6079-08A8-866F1DF30ACF}"/>
              </a:ext>
            </a:extLst>
          </p:cNvPr>
          <p:cNvGraphicFramePr/>
          <p:nvPr>
            <p:extLst>
              <p:ext uri="{D42A27DB-BD31-4B8C-83A1-F6EECF244321}">
                <p14:modId xmlns:p14="http://schemas.microsoft.com/office/powerpoint/2010/main" val="238562765"/>
              </p:ext>
            </p:extLst>
          </p:nvPr>
        </p:nvGraphicFramePr>
        <p:xfrm>
          <a:off x="5901772" y="1863828"/>
          <a:ext cx="5022575" cy="40321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15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289F26-3DB0-8157-60A5-6A345C889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743721" y="761194"/>
            <a:ext cx="10610079"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ABILITY (OR RATHER INABILITY) TO REPAY ITS DEBT</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27</a:t>
            </a:r>
          </a:p>
        </p:txBody>
      </p:sp>
      <p:graphicFrame>
        <p:nvGraphicFramePr>
          <p:cNvPr id="12" name="Chart 11">
            <a:extLst>
              <a:ext uri="{FF2B5EF4-FFF2-40B4-BE49-F238E27FC236}">
                <a16:creationId xmlns:a16="http://schemas.microsoft.com/office/drawing/2014/main" id="{A48E7CEA-7468-87C1-4B5A-B6EBE45124B6}"/>
              </a:ext>
            </a:extLst>
          </p:cNvPr>
          <p:cNvGraphicFramePr/>
          <p:nvPr>
            <p:extLst>
              <p:ext uri="{D42A27DB-BD31-4B8C-83A1-F6EECF244321}">
                <p14:modId xmlns:p14="http://schemas.microsoft.com/office/powerpoint/2010/main" val="903799565"/>
              </p:ext>
            </p:extLst>
          </p:nvPr>
        </p:nvGraphicFramePr>
        <p:xfrm>
          <a:off x="743721" y="1537252"/>
          <a:ext cx="4973564" cy="4439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0518265-FB0A-9C7D-7BC2-AE21D0C3CBBA}"/>
              </a:ext>
            </a:extLst>
          </p:cNvPr>
          <p:cNvGraphicFramePr/>
          <p:nvPr>
            <p:extLst>
              <p:ext uri="{D42A27DB-BD31-4B8C-83A1-F6EECF244321}">
                <p14:modId xmlns:p14="http://schemas.microsoft.com/office/powerpoint/2010/main" val="3455445656"/>
              </p:ext>
            </p:extLst>
          </p:nvPr>
        </p:nvGraphicFramePr>
        <p:xfrm>
          <a:off x="6239439" y="1537252"/>
          <a:ext cx="5114361" cy="4439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24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8341FD-1A8E-E8FF-E980-436FFE6DA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743721" y="761194"/>
            <a:ext cx="10610079"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200" b="1" dirty="0">
                <a:solidFill>
                  <a:srgbClr val="353535"/>
                </a:solidFill>
                <a:latin typeface="+mn-lt"/>
              </a:rPr>
              <a:t>GHANA’S ABILITY (OR RATHER INABILITY) TO REPAY ITS DEBT</a:t>
            </a:r>
          </a:p>
        </p:txBody>
      </p:sp>
      <p:sp>
        <p:nvSpPr>
          <p:cNvPr id="10" name="TextBox 9">
            <a:extLst>
              <a:ext uri="{FF2B5EF4-FFF2-40B4-BE49-F238E27FC236}">
                <a16:creationId xmlns:a16="http://schemas.microsoft.com/office/drawing/2014/main" id="{51419002-4D5D-75CD-8628-A0E4A0282321}"/>
              </a:ext>
            </a:extLst>
          </p:cNvPr>
          <p:cNvSpPr txBox="1"/>
          <p:nvPr/>
        </p:nvSpPr>
        <p:spPr>
          <a:xfrm>
            <a:off x="81590" y="5092990"/>
            <a:ext cx="444352" cy="400110"/>
          </a:xfrm>
          <a:prstGeom prst="rect">
            <a:avLst/>
          </a:prstGeom>
          <a:noFill/>
        </p:spPr>
        <p:txBody>
          <a:bodyPr wrap="none" rtlCol="0">
            <a:spAutoFit/>
          </a:bodyPr>
          <a:lstStyle/>
          <a:p>
            <a:r>
              <a:rPr lang="en-US" sz="2000" dirty="0">
                <a:solidFill>
                  <a:schemeClr val="bg1"/>
                </a:solidFill>
                <a:latin typeface="+mj-lt"/>
              </a:rPr>
              <a:t>27</a:t>
            </a:r>
          </a:p>
        </p:txBody>
      </p:sp>
      <p:graphicFrame>
        <p:nvGraphicFramePr>
          <p:cNvPr id="6" name="Chart 5">
            <a:extLst>
              <a:ext uri="{FF2B5EF4-FFF2-40B4-BE49-F238E27FC236}">
                <a16:creationId xmlns:a16="http://schemas.microsoft.com/office/drawing/2014/main" id="{9C33621D-5C68-46BE-980C-54D3FF5AACFC}"/>
              </a:ext>
            </a:extLst>
          </p:cNvPr>
          <p:cNvGraphicFramePr/>
          <p:nvPr>
            <p:extLst>
              <p:ext uri="{D42A27DB-BD31-4B8C-83A1-F6EECF244321}">
                <p14:modId xmlns:p14="http://schemas.microsoft.com/office/powerpoint/2010/main" val="2930679193"/>
              </p:ext>
            </p:extLst>
          </p:nvPr>
        </p:nvGraphicFramePr>
        <p:xfrm>
          <a:off x="787569" y="1533939"/>
          <a:ext cx="5371734" cy="4363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C758004-6B2A-3F46-8772-372F69C540F9}"/>
              </a:ext>
            </a:extLst>
          </p:cNvPr>
          <p:cNvGraphicFramePr/>
          <p:nvPr>
            <p:extLst>
              <p:ext uri="{D42A27DB-BD31-4B8C-83A1-F6EECF244321}">
                <p14:modId xmlns:p14="http://schemas.microsoft.com/office/powerpoint/2010/main" val="2834693698"/>
              </p:ext>
            </p:extLst>
          </p:nvPr>
        </p:nvGraphicFramePr>
        <p:xfrm>
          <a:off x="6377082" y="1533940"/>
          <a:ext cx="4900518" cy="4363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815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42642B-DA29-4B1D-2DD2-88A94ED4D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a:solidFill>
                  <a:srgbClr val="353535"/>
                </a:solidFill>
                <a:latin typeface="Century Gothic" panose="020B0502020202020204"/>
              </a:rPr>
              <a:t>GHANA’S ABILITY (OR RATHER INABILITY) TO REPAY ITS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570434"/>
            <a:ext cx="10515600" cy="4325541"/>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Ghana has inevitably reached a point where the interests of creditors and the public have collided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Creditors, including T-bills holders, bondholders, term loan holders, gov’t contractors, etc. definitely want to be repaid according to the terms of their finance agreement or contract</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On the other hand, the public wants public pension to be paid, healthcare to be provided, roads to be maintained, children to be educated</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29</a:t>
            </a:r>
          </a:p>
        </p:txBody>
      </p:sp>
    </p:spTree>
    <p:extLst>
      <p:ext uri="{BB962C8B-B14F-4D97-AF65-F5344CB8AC3E}">
        <p14:creationId xmlns:p14="http://schemas.microsoft.com/office/powerpoint/2010/main" val="319620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46BC73-2FF6-960C-9C96-AE0BB42AE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4E6B6958-624A-5F17-3A2D-2831B9DB0271}"/>
              </a:ext>
            </a:extLst>
          </p:cNvPr>
          <p:cNvSpPr txBox="1"/>
          <p:nvPr/>
        </p:nvSpPr>
        <p:spPr>
          <a:xfrm>
            <a:off x="145386" y="5103623"/>
            <a:ext cx="314510" cy="400110"/>
          </a:xfrm>
          <a:prstGeom prst="rect">
            <a:avLst/>
          </a:prstGeom>
          <a:noFill/>
        </p:spPr>
        <p:txBody>
          <a:bodyPr wrap="none" rtlCol="0">
            <a:spAutoFit/>
          </a:bodyPr>
          <a:lstStyle/>
          <a:p>
            <a:r>
              <a:rPr lang="en-US" sz="2000" dirty="0">
                <a:solidFill>
                  <a:schemeClr val="bg1"/>
                </a:solidFill>
                <a:latin typeface="+mj-lt"/>
              </a:rPr>
              <a:t>3</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90478" y="506355"/>
            <a:ext cx="9317963" cy="51146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E21521"/>
                </a:solidFill>
                <a:latin typeface="+mn-lt"/>
              </a:rPr>
              <a:t>WHERE WE HAVE COME FROM</a:t>
            </a:r>
            <a:endParaRPr kumimoji="0" lang="en-US" sz="4000" b="1" i="0" u="none" strike="noStrike" kern="1200" cap="none" spc="0" normalizeH="0" baseline="0" noProof="0" dirty="0">
              <a:ln>
                <a:noFill/>
              </a:ln>
              <a:solidFill>
                <a:srgbClr val="E21521"/>
              </a:solidFill>
              <a:effectLst/>
              <a:uLnTx/>
              <a:uFillTx/>
              <a:latin typeface="+mn-lt"/>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90477" y="1583962"/>
            <a:ext cx="10411047" cy="4767684"/>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buClrTx/>
              <a:buSzPct val="100000"/>
              <a:buFont typeface="Arial" panose="020B0604020202020204" pitchFamily="34" charset="0"/>
              <a:buChar char="•"/>
              <a:defRPr/>
            </a:pPr>
            <a:r>
              <a:rPr lang="en-US" sz="3200" dirty="0">
                <a:solidFill>
                  <a:srgbClr val="353535"/>
                </a:solidFill>
                <a:cs typeface="Times New Roman" panose="02020603050405020304" pitchFamily="18" charset="0"/>
              </a:rPr>
              <a:t>In nominal terms, within 6 years in office the Akuffo-Addo/</a:t>
            </a:r>
            <a:r>
              <a:rPr lang="en-US" sz="3200" dirty="0" err="1">
                <a:solidFill>
                  <a:srgbClr val="353535"/>
                </a:solidFill>
                <a:cs typeface="Times New Roman" panose="02020603050405020304" pitchFamily="18" charset="0"/>
              </a:rPr>
              <a:t>Bawumia</a:t>
            </a:r>
            <a:r>
              <a:rPr lang="en-US" sz="3200" dirty="0">
                <a:solidFill>
                  <a:srgbClr val="353535"/>
                </a:solidFill>
                <a:cs typeface="Times New Roman" panose="02020603050405020304" pitchFamily="18" charset="0"/>
              </a:rPr>
              <a:t> government would have accumulated about </a:t>
            </a:r>
            <a:r>
              <a:rPr lang="en-US" sz="3200" b="1" dirty="0">
                <a:solidFill>
                  <a:srgbClr val="353535"/>
                </a:solidFill>
                <a:latin typeface="+mn-lt"/>
                <a:cs typeface="Times New Roman" panose="02020603050405020304" pitchFamily="18" charset="0"/>
              </a:rPr>
              <a:t>GHS402 billion fresh debt by Dec. 2022</a:t>
            </a:r>
          </a:p>
          <a:p>
            <a:pPr>
              <a:spcBef>
                <a:spcPts val="0"/>
              </a:spcBef>
              <a:buClrTx/>
              <a:buSzPct val="100000"/>
              <a:buFont typeface="Arial" panose="020B0604020202020204" pitchFamily="34" charset="0"/>
              <a:buChar char="•"/>
              <a:defRPr/>
            </a:pPr>
            <a:endParaRPr lang="en-US" sz="3200" dirty="0">
              <a:solidFill>
                <a:srgbClr val="353535"/>
              </a:solidFill>
              <a:cs typeface="Times New Roman" panose="02020603050405020304" pitchFamily="18" charset="0"/>
            </a:endParaRPr>
          </a:p>
          <a:p>
            <a:pPr>
              <a:spcBef>
                <a:spcPts val="0"/>
              </a:spcBef>
              <a:buClrTx/>
              <a:buSzPct val="100000"/>
              <a:buFont typeface="Arial" panose="020B0604020202020204" pitchFamily="34" charset="0"/>
              <a:buChar char="•"/>
              <a:defRPr/>
            </a:pPr>
            <a:r>
              <a:rPr lang="en-US" sz="3200" dirty="0">
                <a:solidFill>
                  <a:srgbClr val="353535"/>
                </a:solidFill>
                <a:cs typeface="Times New Roman" panose="02020603050405020304" pitchFamily="18" charset="0"/>
              </a:rPr>
              <a:t>This means that within 6yrs in office the Akuffo-Addo/</a:t>
            </a:r>
            <a:r>
              <a:rPr lang="en-US" sz="3200" dirty="0" err="1">
                <a:solidFill>
                  <a:srgbClr val="353535"/>
                </a:solidFill>
                <a:cs typeface="Times New Roman" panose="02020603050405020304" pitchFamily="18" charset="0"/>
              </a:rPr>
              <a:t>Bawumia</a:t>
            </a:r>
            <a:r>
              <a:rPr lang="en-US" sz="3200" dirty="0">
                <a:solidFill>
                  <a:srgbClr val="353535"/>
                </a:solidFill>
                <a:cs typeface="Times New Roman" panose="02020603050405020304" pitchFamily="18" charset="0"/>
              </a:rPr>
              <a:t> government has accumulated the equivalent of </a:t>
            </a:r>
            <a:r>
              <a:rPr lang="en-US" sz="3200" b="1" dirty="0">
                <a:solidFill>
                  <a:srgbClr val="353535"/>
                </a:solidFill>
                <a:latin typeface="+mn-lt"/>
                <a:cs typeface="Times New Roman" panose="02020603050405020304" pitchFamily="18" charset="0"/>
              </a:rPr>
              <a:t>50% of today’s GDP in fresh debt</a:t>
            </a:r>
            <a:r>
              <a:rPr lang="en-US" sz="3200" dirty="0">
                <a:solidFill>
                  <a:srgbClr val="353535"/>
                </a:solidFill>
                <a:cs typeface="Times New Roman" panose="02020603050405020304" pitchFamily="18" charset="0"/>
              </a:rPr>
              <a:t> </a:t>
            </a:r>
          </a:p>
        </p:txBody>
      </p:sp>
    </p:spTree>
    <p:extLst>
      <p:ext uri="{BB962C8B-B14F-4D97-AF65-F5344CB8AC3E}">
        <p14:creationId xmlns:p14="http://schemas.microsoft.com/office/powerpoint/2010/main" val="58656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C5A03-6991-58A8-A6E5-217D133B6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a:solidFill>
                  <a:schemeClr val="bg1"/>
                </a:solidFill>
                <a:latin typeface="Century Gothic" panose="020B0502020202020204"/>
              </a:rPr>
              <a:t>GHANA’S ABILITY (OR RATHER INABILITY) TO REPAY ITS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570434"/>
            <a:ext cx="10515600" cy="4325541"/>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 truth is, Ghana cannot currently afford to repay its debt according to the finance agreement and provide  public goods at the same time. </a:t>
            </a: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Ghana is simply insolvent in other words bankrupt</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30</a:t>
            </a:r>
          </a:p>
        </p:txBody>
      </p:sp>
    </p:spTree>
    <p:extLst>
      <p:ext uri="{BB962C8B-B14F-4D97-AF65-F5344CB8AC3E}">
        <p14:creationId xmlns:p14="http://schemas.microsoft.com/office/powerpoint/2010/main" val="2625704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59C04F-0834-9E63-1204-455AFD08C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1097372"/>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spc="-150" dirty="0">
                <a:solidFill>
                  <a:srgbClr val="353535"/>
                </a:solidFill>
                <a:latin typeface="Century Gothic" panose="020B0502020202020204"/>
              </a:rPr>
              <a:t>THE PROBLEM IS </a:t>
            </a:r>
            <a:r>
              <a:rPr lang="en-US" sz="2800" b="1" spc="-150" dirty="0">
                <a:solidFill>
                  <a:srgbClr val="FF0000"/>
                </a:solidFill>
                <a:latin typeface="Century Gothic" panose="020B0502020202020204"/>
              </a:rPr>
              <a:t>INSOLVENCY</a:t>
            </a:r>
            <a:r>
              <a:rPr lang="en-US" sz="2800" b="1" spc="-150" dirty="0">
                <a:solidFill>
                  <a:srgbClr val="353535"/>
                </a:solidFill>
                <a:latin typeface="Century Gothic" panose="020B0502020202020204"/>
              </a:rPr>
              <a:t> NOT LIQUIDITY </a:t>
            </a:r>
            <a:br>
              <a:rPr lang="en-US" sz="2800" b="1" spc="-150" dirty="0">
                <a:solidFill>
                  <a:srgbClr val="353535"/>
                </a:solidFill>
                <a:latin typeface="Century Gothic" panose="020B0502020202020204"/>
              </a:rPr>
            </a:br>
            <a:r>
              <a:rPr lang="en-US" sz="2800" b="1" spc="-150" dirty="0">
                <a:solidFill>
                  <a:srgbClr val="353535"/>
                </a:solidFill>
                <a:latin typeface="Century Gothic" panose="020B0502020202020204"/>
              </a:rPr>
              <a:t>(</a:t>
            </a:r>
            <a:r>
              <a:rPr lang="en-US" sz="2800" b="1" spc="-150" dirty="0">
                <a:solidFill>
                  <a:srgbClr val="FF0000"/>
                </a:solidFill>
                <a:latin typeface="Century Gothic" panose="020B0502020202020204"/>
              </a:rPr>
              <a:t>Yen </a:t>
            </a:r>
            <a:r>
              <a:rPr lang="en-US" sz="2800" b="1" spc="-150" dirty="0" err="1">
                <a:solidFill>
                  <a:srgbClr val="FF0000"/>
                </a:solidFill>
                <a:latin typeface="Century Gothic" panose="020B0502020202020204"/>
              </a:rPr>
              <a:t>tu</a:t>
            </a:r>
            <a:r>
              <a:rPr lang="en-US" sz="2800" b="1" spc="-150" dirty="0">
                <a:solidFill>
                  <a:srgbClr val="FF0000"/>
                </a:solidFill>
                <a:latin typeface="Century Gothic" panose="020B0502020202020204"/>
              </a:rPr>
              <a:t> me </a:t>
            </a:r>
            <a:r>
              <a:rPr lang="en-US" sz="2800" b="1" spc="-150" dirty="0" err="1">
                <a:solidFill>
                  <a:srgbClr val="FF0000"/>
                </a:solidFill>
                <a:latin typeface="Century Gothic" panose="020B0502020202020204"/>
              </a:rPr>
              <a:t>ntua</a:t>
            </a:r>
            <a:r>
              <a:rPr lang="en-US" sz="2800" b="1" spc="-150" dirty="0">
                <a:solidFill>
                  <a:srgbClr val="FF0000"/>
                </a:solidFill>
                <a:latin typeface="Century Gothic" panose="020B0502020202020204"/>
              </a:rPr>
              <a:t> </a:t>
            </a:r>
            <a:r>
              <a:rPr lang="en-US" sz="2800" b="1" spc="-150" dirty="0">
                <a:solidFill>
                  <a:srgbClr val="353535"/>
                </a:solidFill>
                <a:latin typeface="Century Gothic" panose="020B0502020202020204"/>
              </a:rPr>
              <a:t>NOT </a:t>
            </a:r>
            <a:r>
              <a:rPr lang="en-US" sz="2800" b="1" spc="-150" dirty="0" err="1">
                <a:solidFill>
                  <a:srgbClr val="353535"/>
                </a:solidFill>
                <a:latin typeface="Century Gothic" panose="020B0502020202020204"/>
              </a:rPr>
              <a:t>Yentua</a:t>
            </a:r>
            <a:r>
              <a:rPr lang="en-US" sz="2800" b="1" spc="-150" dirty="0">
                <a:solidFill>
                  <a:srgbClr val="353535"/>
                </a:solidFill>
                <a:latin typeface="Century Gothic" panose="020B0502020202020204"/>
              </a:rPr>
              <a: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051446"/>
            <a:ext cx="10515600" cy="4325541"/>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A clear cut distinction between solvency and liquidity is possible since borrowing cost and market access depends on solvency.</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353535"/>
                </a:solidFill>
                <a:cs typeface="Times New Roman" panose="02020603050405020304" pitchFamily="18" charset="0"/>
              </a:rPr>
              <a:t>Ghana is currently suffering from Sovereign Insolvency Stress (SIS) which means we are facing the following</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Loss of market access </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High/Rising borrowing cost </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Rapid depreciation of the Ghanaian cedi</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High inflation </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Default </a:t>
            </a:r>
          </a:p>
          <a:p>
            <a:pPr lvl="1">
              <a:lnSpc>
                <a:spcPct val="110000"/>
              </a:lnSpc>
              <a:spcBef>
                <a:spcPts val="0"/>
              </a:spcBef>
              <a:buClrTx/>
              <a:buSzPct val="100000"/>
              <a:buFont typeface="Calibri Light" panose="020F0302020204030204" pitchFamily="34" charset="0"/>
              <a:buChar char="-"/>
              <a:defRPr/>
            </a:pPr>
            <a:r>
              <a:rPr lang="en-US" sz="2600" b="1" dirty="0">
                <a:solidFill>
                  <a:srgbClr val="353535"/>
                </a:solidFill>
                <a:cs typeface="Times New Roman" panose="02020603050405020304" pitchFamily="18" charset="0"/>
              </a:rPr>
              <a:t>Low fiscal space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rgbClr val="353535"/>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31</a:t>
            </a:r>
          </a:p>
        </p:txBody>
      </p:sp>
    </p:spTree>
    <p:extLst>
      <p:ext uri="{BB962C8B-B14F-4D97-AF65-F5344CB8AC3E}">
        <p14:creationId xmlns:p14="http://schemas.microsoft.com/office/powerpoint/2010/main" val="1536671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51C60F-8587-FDE5-DF1A-839E3CB55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spc="-150" dirty="0">
                <a:solidFill>
                  <a:schemeClr val="bg1"/>
                </a:solidFill>
                <a:latin typeface="Century Gothic" panose="020B0502020202020204"/>
              </a:rPr>
              <a:t>THE PROBLEM IS </a:t>
            </a:r>
            <a:r>
              <a:rPr lang="en-US" sz="2800" b="1" spc="-150" dirty="0">
                <a:solidFill>
                  <a:srgbClr val="FF0000"/>
                </a:solidFill>
                <a:latin typeface="Century Gothic" panose="020B0502020202020204"/>
              </a:rPr>
              <a:t>INSOLVENCY</a:t>
            </a:r>
            <a:r>
              <a:rPr lang="en-US" sz="2800" b="1" spc="-150" dirty="0">
                <a:solidFill>
                  <a:schemeClr val="bg1"/>
                </a:solidFill>
                <a:latin typeface="Century Gothic" panose="020B0502020202020204"/>
              </a:rPr>
              <a:t> NOT LIQUIDITY </a:t>
            </a:r>
            <a:br>
              <a:rPr lang="en-US" sz="2800" b="1" spc="-150" dirty="0">
                <a:solidFill>
                  <a:schemeClr val="bg1"/>
                </a:solidFill>
                <a:latin typeface="Century Gothic" panose="020B0502020202020204"/>
              </a:rPr>
            </a:br>
            <a:r>
              <a:rPr lang="en-US" sz="2800" b="1" spc="-150" dirty="0">
                <a:solidFill>
                  <a:schemeClr val="bg1"/>
                </a:solidFill>
                <a:latin typeface="Century Gothic" panose="020B0502020202020204"/>
              </a:rPr>
              <a:t>(Yen </a:t>
            </a:r>
            <a:r>
              <a:rPr lang="en-US" sz="2800" b="1" spc="-150" dirty="0" err="1">
                <a:solidFill>
                  <a:schemeClr val="bg1"/>
                </a:solidFill>
                <a:latin typeface="Century Gothic" panose="020B0502020202020204"/>
              </a:rPr>
              <a:t>tu</a:t>
            </a:r>
            <a:r>
              <a:rPr lang="en-US" sz="2800" b="1" spc="-150" dirty="0">
                <a:solidFill>
                  <a:schemeClr val="bg1"/>
                </a:solidFill>
                <a:latin typeface="Century Gothic" panose="020B0502020202020204"/>
              </a:rPr>
              <a:t> me </a:t>
            </a:r>
            <a:r>
              <a:rPr lang="en-US" sz="2800" b="1" spc="-150" dirty="0" err="1">
                <a:solidFill>
                  <a:schemeClr val="bg1"/>
                </a:solidFill>
                <a:latin typeface="Century Gothic" panose="020B0502020202020204"/>
              </a:rPr>
              <a:t>ntua</a:t>
            </a:r>
            <a:r>
              <a:rPr lang="en-US" sz="2800" b="1" spc="-150" dirty="0">
                <a:solidFill>
                  <a:schemeClr val="bg1"/>
                </a:solidFill>
                <a:latin typeface="Century Gothic" panose="020B0502020202020204"/>
              </a:rPr>
              <a:t> NOT </a:t>
            </a:r>
            <a:r>
              <a:rPr lang="en-US" sz="2800" b="1" spc="-150" dirty="0" err="1">
                <a:solidFill>
                  <a:schemeClr val="bg1"/>
                </a:solidFill>
                <a:latin typeface="Century Gothic" panose="020B0502020202020204"/>
              </a:rPr>
              <a:t>Yentua</a:t>
            </a:r>
            <a:r>
              <a:rPr lang="en-US" sz="2800" b="1" spc="-150" dirty="0">
                <a:solidFill>
                  <a:schemeClr val="bg1"/>
                </a:solidFill>
                <a:latin typeface="Century Gothic" panose="020B0502020202020204"/>
              </a:rPr>
              <a: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282812"/>
            <a:ext cx="10515600" cy="4325541"/>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rgbClr val="F3F5F6"/>
                </a:solidFill>
                <a:cs typeface="Times New Roman" panose="02020603050405020304" pitchFamily="18" charset="0"/>
              </a:rPr>
              <a:t>Our debt situation has been unsustainable since 2021; Ghana is currently insolvent or bankrupt and cannot repay it’s debt. The problem is NOT liquidity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32</a:t>
            </a:r>
          </a:p>
        </p:txBody>
      </p:sp>
    </p:spTree>
    <p:extLst>
      <p:ext uri="{BB962C8B-B14F-4D97-AF65-F5344CB8AC3E}">
        <p14:creationId xmlns:p14="http://schemas.microsoft.com/office/powerpoint/2010/main" val="289371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6E3E227-E15B-6D7D-1064-1F56B5D18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E721F338-E40E-1BBF-3107-A1D8E74E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71536" y="544071"/>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spc="-150" dirty="0">
                <a:solidFill>
                  <a:schemeClr val="bg1"/>
                </a:solidFill>
                <a:latin typeface="Century Gothic" panose="020B0502020202020204"/>
              </a:rPr>
              <a:t>THE PROBLEM IS </a:t>
            </a:r>
            <a:r>
              <a:rPr lang="en-US" sz="2800" b="1" spc="-150" dirty="0">
                <a:solidFill>
                  <a:srgbClr val="FF0000"/>
                </a:solidFill>
                <a:latin typeface="Century Gothic" panose="020B0502020202020204"/>
              </a:rPr>
              <a:t>INSOLVENCY</a:t>
            </a:r>
            <a:r>
              <a:rPr lang="en-US" sz="2800" b="1" spc="-150" dirty="0">
                <a:solidFill>
                  <a:schemeClr val="tx1"/>
                </a:solidFill>
                <a:latin typeface="Century Gothic" panose="020B0502020202020204"/>
              </a:rPr>
              <a:t> </a:t>
            </a:r>
            <a:r>
              <a:rPr lang="en-US" sz="2800" b="1" spc="-150" dirty="0">
                <a:solidFill>
                  <a:schemeClr val="bg1"/>
                </a:solidFill>
                <a:latin typeface="Century Gothic" panose="020B0502020202020204"/>
              </a:rPr>
              <a:t>NOT LIQUIDITY </a:t>
            </a:r>
            <a:br>
              <a:rPr lang="en-US" sz="2800" b="1" spc="-150" dirty="0">
                <a:solidFill>
                  <a:schemeClr val="bg1"/>
                </a:solidFill>
                <a:latin typeface="Century Gothic" panose="020B0502020202020204"/>
              </a:rPr>
            </a:br>
            <a:r>
              <a:rPr lang="en-US" sz="2800" b="1" spc="-150" dirty="0">
                <a:solidFill>
                  <a:schemeClr val="bg1"/>
                </a:solidFill>
                <a:latin typeface="Century Gothic" panose="020B0502020202020204"/>
              </a:rPr>
              <a:t>(</a:t>
            </a:r>
            <a:r>
              <a:rPr lang="en-US" sz="2800" b="1" spc="-150" dirty="0">
                <a:solidFill>
                  <a:srgbClr val="FF0000"/>
                </a:solidFill>
                <a:latin typeface="Century Gothic" panose="020B0502020202020204"/>
              </a:rPr>
              <a:t>Yen </a:t>
            </a:r>
            <a:r>
              <a:rPr lang="en-US" sz="2800" b="1" spc="-150" dirty="0" err="1">
                <a:solidFill>
                  <a:srgbClr val="FF0000"/>
                </a:solidFill>
                <a:latin typeface="Century Gothic" panose="020B0502020202020204"/>
              </a:rPr>
              <a:t>tu</a:t>
            </a:r>
            <a:r>
              <a:rPr lang="en-US" sz="2800" b="1" spc="-150" dirty="0">
                <a:solidFill>
                  <a:srgbClr val="FF0000"/>
                </a:solidFill>
                <a:latin typeface="Century Gothic" panose="020B0502020202020204"/>
              </a:rPr>
              <a:t> me </a:t>
            </a:r>
            <a:r>
              <a:rPr lang="en-US" sz="2800" b="1" spc="-150" dirty="0" err="1">
                <a:solidFill>
                  <a:srgbClr val="FF0000"/>
                </a:solidFill>
                <a:latin typeface="Century Gothic" panose="020B0502020202020204"/>
              </a:rPr>
              <a:t>ntua</a:t>
            </a:r>
            <a:r>
              <a:rPr lang="en-US" sz="2800" b="1" spc="-150" dirty="0">
                <a:solidFill>
                  <a:srgbClr val="FF0000"/>
                </a:solidFill>
                <a:latin typeface="Century Gothic" panose="020B0502020202020204"/>
              </a:rPr>
              <a:t> </a:t>
            </a:r>
            <a:r>
              <a:rPr lang="en-US" sz="2800" b="1" spc="-150" dirty="0">
                <a:solidFill>
                  <a:schemeClr val="bg1"/>
                </a:solidFill>
                <a:latin typeface="Century Gothic" panose="020B0502020202020204"/>
              </a:rPr>
              <a:t>NOT </a:t>
            </a:r>
            <a:r>
              <a:rPr lang="en-US" sz="2800" b="1" spc="-150" dirty="0" err="1">
                <a:solidFill>
                  <a:schemeClr val="bg1"/>
                </a:solidFill>
                <a:latin typeface="Century Gothic" panose="020B0502020202020204"/>
              </a:rPr>
              <a:t>Yentua</a:t>
            </a:r>
            <a:r>
              <a:rPr lang="en-US" sz="2800" b="1" spc="-150" dirty="0">
                <a:solidFill>
                  <a:schemeClr val="bg1"/>
                </a:solidFill>
                <a:latin typeface="Century Gothic" panose="020B0502020202020204"/>
              </a:rPr>
              <a:t>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33</a:t>
            </a:r>
          </a:p>
        </p:txBody>
      </p:sp>
    </p:spTree>
    <p:extLst>
      <p:ext uri="{BB962C8B-B14F-4D97-AF65-F5344CB8AC3E}">
        <p14:creationId xmlns:p14="http://schemas.microsoft.com/office/powerpoint/2010/main" val="403823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4102D-06CD-E716-01E6-487B8697B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HOW COUNTRIES DEAL WITH UNSUSTAINABLE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20837"/>
            <a:ext cx="10515600" cy="4325541"/>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Ghana’s rising debt burden confronts our government with difficult choices, especially as our debt distress trend is upward.</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The government will have to deliver </a:t>
            </a:r>
            <a:r>
              <a:rPr lang="en-US" sz="3200" b="1" dirty="0">
                <a:solidFill>
                  <a:srgbClr val="353535"/>
                </a:solidFill>
                <a:latin typeface="+mn-lt"/>
                <a:cs typeface="Times New Roman" panose="02020603050405020304" pitchFamily="18" charset="0"/>
              </a:rPr>
              <a:t>8%</a:t>
            </a:r>
            <a:r>
              <a:rPr lang="en-US" sz="3200" b="1" dirty="0">
                <a:solidFill>
                  <a:srgbClr val="353535"/>
                </a:solidFill>
                <a:cs typeface="Times New Roman" panose="02020603050405020304" pitchFamily="18" charset="0"/>
              </a:rPr>
              <a:t> of GDP primary surpluses 4 consecutive years to lower debt-GDP from </a:t>
            </a:r>
            <a:r>
              <a:rPr lang="en-US" sz="3200" b="1" dirty="0">
                <a:solidFill>
                  <a:srgbClr val="353535"/>
                </a:solidFill>
                <a:latin typeface="+mn-lt"/>
                <a:cs typeface="Times New Roman" panose="02020603050405020304" pitchFamily="18" charset="0"/>
              </a:rPr>
              <a:t>100% to 70%. </a:t>
            </a:r>
            <a:r>
              <a:rPr lang="en-US" sz="3200" b="1" dirty="0">
                <a:solidFill>
                  <a:srgbClr val="353535"/>
                </a:solidFill>
                <a:cs typeface="Times New Roman" panose="02020603050405020304" pitchFamily="18" charset="0"/>
              </a:rPr>
              <a:t>If  gov’t decide to repay it through fiscal adjustment </a:t>
            </a:r>
          </a:p>
          <a:p>
            <a:pPr marL="0" marR="0" lvl="0" indent="0" algn="l" defTabSz="457200" rtl="0" eaLnBrk="1" fontAlgn="auto" latinLnBrk="0" hangingPunct="1">
              <a:spcBef>
                <a:spcPts val="0"/>
              </a:spcBef>
              <a:spcAft>
                <a:spcPts val="0"/>
              </a:spcAft>
              <a:buClrTx/>
              <a:buSzPct val="100000"/>
              <a:buNone/>
              <a:tabLst/>
              <a:defRPr/>
            </a:pPr>
            <a:endParaRPr lang="en-US" sz="3200" b="1" dirty="0">
              <a:solidFill>
                <a:srgbClr val="353535"/>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34</a:t>
            </a:r>
          </a:p>
        </p:txBody>
      </p:sp>
    </p:spTree>
    <p:extLst>
      <p:ext uri="{BB962C8B-B14F-4D97-AF65-F5344CB8AC3E}">
        <p14:creationId xmlns:p14="http://schemas.microsoft.com/office/powerpoint/2010/main" val="283631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CF4023-A480-2E61-1A29-C3CE9EBD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HOW COUNTRIES DEAL WITH UNSUSTAINABLE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20837"/>
            <a:ext cx="10515600" cy="4325541"/>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There are typically five ways to deal with unsustainable public debt: </a:t>
            </a:r>
          </a:p>
          <a:p>
            <a:pPr marL="0" marR="0" lvl="0" indent="0" algn="l" defTabSz="457200" rtl="0" eaLnBrk="1" fontAlgn="auto" latinLnBrk="0" hangingPunct="1">
              <a:spcBef>
                <a:spcPts val="0"/>
              </a:spcBef>
              <a:spcAft>
                <a:spcPts val="0"/>
              </a:spcAft>
              <a:buClrTx/>
              <a:buSzPct val="100000"/>
              <a:buNone/>
              <a:tabLst/>
              <a:defRPr/>
            </a:pPr>
            <a:endParaRPr lang="en-US" sz="3200" b="1"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grow out of it  </a:t>
            </a: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inflate it away</a:t>
            </a: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evade it through financial repression(yen </a:t>
            </a:r>
            <a:r>
              <a:rPr lang="en-US" sz="3000" b="1" dirty="0" err="1">
                <a:solidFill>
                  <a:schemeClr val="bg1"/>
                </a:solidFill>
                <a:cs typeface="Times New Roman" panose="02020603050405020304" pitchFamily="18" charset="0"/>
              </a:rPr>
              <a:t>ntua</a:t>
            </a:r>
            <a:r>
              <a:rPr lang="en-US" sz="3000" b="1" dirty="0">
                <a:solidFill>
                  <a:schemeClr val="bg1"/>
                </a:solidFill>
                <a:cs typeface="Times New Roman" panose="02020603050405020304" pitchFamily="18" charset="0"/>
              </a:rPr>
              <a:t>) </a:t>
            </a: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repay it through fiscal adjustment </a:t>
            </a: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restructure it (yen </a:t>
            </a:r>
            <a:r>
              <a:rPr lang="en-US" sz="3000" b="1" dirty="0" err="1">
                <a:solidFill>
                  <a:schemeClr val="bg1"/>
                </a:solidFill>
                <a:cs typeface="Times New Roman" panose="02020603050405020304" pitchFamily="18" charset="0"/>
              </a:rPr>
              <a:t>tu</a:t>
            </a:r>
            <a:r>
              <a:rPr lang="en-US" sz="3000" b="1" dirty="0">
                <a:solidFill>
                  <a:schemeClr val="bg1"/>
                </a:solidFill>
                <a:cs typeface="Times New Roman" panose="02020603050405020304" pitchFamily="18" charset="0"/>
              </a:rPr>
              <a:t> me </a:t>
            </a:r>
            <a:r>
              <a:rPr lang="en-US" sz="3000" b="1" dirty="0" err="1">
                <a:solidFill>
                  <a:schemeClr val="bg1"/>
                </a:solidFill>
                <a:cs typeface="Times New Roman" panose="02020603050405020304" pitchFamily="18" charset="0"/>
              </a:rPr>
              <a:t>ntua</a:t>
            </a:r>
            <a:r>
              <a:rPr lang="en-US" sz="3000" b="1" dirty="0">
                <a:solidFill>
                  <a:schemeClr val="bg1"/>
                </a:solidFill>
                <a:cs typeface="Times New Roman" panose="02020603050405020304" pitchFamily="18" charset="0"/>
              </a:rPr>
              <a:t>)</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35</a:t>
            </a:r>
          </a:p>
        </p:txBody>
      </p:sp>
    </p:spTree>
    <p:extLst>
      <p:ext uri="{BB962C8B-B14F-4D97-AF65-F5344CB8AC3E}">
        <p14:creationId xmlns:p14="http://schemas.microsoft.com/office/powerpoint/2010/main" val="350978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4139A2-E359-F1C9-B678-ECEA9CF04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rgbClr val="353535"/>
                </a:solidFill>
                <a:latin typeface="Century Gothic" panose="020B0502020202020204"/>
              </a:rPr>
              <a:t>DEALING WITH GHANA’S UNSUSTAINABLE DEBT THROUGH FISCAL ADJUSTMENT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028825"/>
            <a:ext cx="10515600" cy="401755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This will mean a fiscal adjustment of about </a:t>
            </a:r>
            <a:r>
              <a:rPr lang="en-US" sz="3200" b="1" dirty="0">
                <a:solidFill>
                  <a:srgbClr val="353535"/>
                </a:solidFill>
                <a:latin typeface="+mn-lt"/>
                <a:cs typeface="Times New Roman" panose="02020603050405020304" pitchFamily="18" charset="0"/>
              </a:rPr>
              <a:t>8%</a:t>
            </a:r>
            <a:r>
              <a:rPr lang="en-US" sz="3200" b="1" dirty="0">
                <a:solidFill>
                  <a:srgbClr val="353535"/>
                </a:solidFill>
                <a:cs typeface="Times New Roman" panose="02020603050405020304" pitchFamily="18" charset="0"/>
              </a:rPr>
              <a:t> of GDP (taxes &amp; expenditure cuts)</a:t>
            </a:r>
          </a:p>
          <a:p>
            <a:pPr marL="0" marR="0" lvl="0" indent="0" algn="l" defTabSz="457200" rtl="0" eaLnBrk="1" fontAlgn="auto" latinLnBrk="0" hangingPunct="1">
              <a:spcBef>
                <a:spcPts val="0"/>
              </a:spcBef>
              <a:spcAft>
                <a:spcPts val="0"/>
              </a:spcAft>
              <a:buClrTx/>
              <a:buSzPct val="100000"/>
              <a:buNone/>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Additional taxes will be too painful and increase suffering for the people of Ghana and can not be an option</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36</a:t>
            </a:r>
          </a:p>
        </p:txBody>
      </p:sp>
    </p:spTree>
    <p:extLst>
      <p:ext uri="{BB962C8B-B14F-4D97-AF65-F5344CB8AC3E}">
        <p14:creationId xmlns:p14="http://schemas.microsoft.com/office/powerpoint/2010/main" val="296908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3A83A-787C-86BE-C593-31A281BB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rgbClr val="353535"/>
                </a:solidFill>
                <a:latin typeface="Century Gothic" panose="020B0502020202020204"/>
              </a:rPr>
              <a:t>DEALING WITH GHANA’S UNSUSTAINABLE DEBT THROUGH FISCAL ADJUSTMENT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028825"/>
            <a:ext cx="10515600" cy="401755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These measures may be punitive and lead to socio-political instability, obviously because of the current economic hardship</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If the government had listened to us in 2021, Ghana could have remedied the situation but unfortunately they refused to act and the fiscal crises has escalated</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37</a:t>
            </a:r>
          </a:p>
        </p:txBody>
      </p:sp>
    </p:spTree>
    <p:extLst>
      <p:ext uri="{BB962C8B-B14F-4D97-AF65-F5344CB8AC3E}">
        <p14:creationId xmlns:p14="http://schemas.microsoft.com/office/powerpoint/2010/main" val="162824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BA30A-C57C-376F-6B6C-4A0CDE06C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034AC5C8-9244-28B5-6ADF-91278B2BC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395672"/>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rgbClr val="353535"/>
                </a:solidFill>
                <a:latin typeface="Century Gothic" panose="020B0502020202020204"/>
              </a:rPr>
              <a:t>DEALING WITH GHANA’S UNSUSTAINABLE DEBT THROUGH FISCAL ADJUSTMENT </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430324"/>
            <a:ext cx="10515600" cy="96202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400" b="1" dirty="0">
                <a:solidFill>
                  <a:srgbClr val="353535"/>
                </a:solidFill>
                <a:cs typeface="Times New Roman" panose="02020603050405020304" pitchFamily="18" charset="0"/>
              </a:rPr>
              <a:t>Primary Surplus of </a:t>
            </a:r>
            <a:r>
              <a:rPr lang="en-US" sz="2400" b="1" dirty="0">
                <a:solidFill>
                  <a:srgbClr val="353535"/>
                </a:solidFill>
                <a:latin typeface="+mn-lt"/>
                <a:cs typeface="Times New Roman" panose="02020603050405020304" pitchFamily="18" charset="0"/>
              </a:rPr>
              <a:t>8.0% of GDP </a:t>
            </a:r>
            <a:r>
              <a:rPr lang="en-US" sz="2400" b="1" dirty="0">
                <a:solidFill>
                  <a:srgbClr val="353535"/>
                </a:solidFill>
                <a:cs typeface="Times New Roman" panose="02020603050405020304" pitchFamily="18" charset="0"/>
              </a:rPr>
              <a:t>Would be Required to Lower Debt/GDP to </a:t>
            </a:r>
            <a:r>
              <a:rPr lang="en-US" sz="2400" b="1" dirty="0">
                <a:solidFill>
                  <a:srgbClr val="353535"/>
                </a:solidFill>
                <a:latin typeface="+mn-lt"/>
                <a:cs typeface="Times New Roman" panose="02020603050405020304" pitchFamily="18" charset="0"/>
              </a:rPr>
              <a:t>70% Over 4yrs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38</a:t>
            </a:r>
          </a:p>
        </p:txBody>
      </p:sp>
    </p:spTree>
    <p:extLst>
      <p:ext uri="{BB962C8B-B14F-4D97-AF65-F5344CB8AC3E}">
        <p14:creationId xmlns:p14="http://schemas.microsoft.com/office/powerpoint/2010/main" val="240446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A650B2-2946-3687-0BFE-4E35AC867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DEALING WITH GHANA’S UNSUSTAINABLE DEBT THROUGH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162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Government has started talking about debt restructuring as a tool to deal with the unsustainable debt levels</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Debt restructuring simply means Ghana cannot meet its debt service obligation (yen </a:t>
            </a:r>
            <a:r>
              <a:rPr lang="en-US" sz="3200" b="1" dirty="0" err="1">
                <a:solidFill>
                  <a:schemeClr val="bg1"/>
                </a:solidFill>
                <a:cs typeface="Times New Roman" panose="02020603050405020304" pitchFamily="18" charset="0"/>
              </a:rPr>
              <a:t>tu</a:t>
            </a:r>
            <a:r>
              <a:rPr lang="en-US" sz="3200" b="1" dirty="0">
                <a:solidFill>
                  <a:schemeClr val="bg1"/>
                </a:solidFill>
                <a:cs typeface="Times New Roman" panose="02020603050405020304" pitchFamily="18" charset="0"/>
              </a:rPr>
              <a:t> me </a:t>
            </a:r>
            <a:r>
              <a:rPr lang="en-US" sz="3200" b="1" dirty="0" err="1">
                <a:solidFill>
                  <a:schemeClr val="bg1"/>
                </a:solidFill>
                <a:cs typeface="Times New Roman" panose="02020603050405020304" pitchFamily="18" charset="0"/>
              </a:rPr>
              <a:t>ntua</a:t>
            </a:r>
            <a:r>
              <a:rPr lang="en-US" sz="3200" b="1" dirty="0">
                <a:solidFill>
                  <a:schemeClr val="bg1"/>
                </a:solidFill>
                <a:cs typeface="Times New Roman" panose="02020603050405020304" pitchFamily="18" charset="0"/>
              </a:rPr>
              <a:t>) and has to re-negotiate payment terms</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39</a:t>
            </a:r>
          </a:p>
        </p:txBody>
      </p:sp>
    </p:spTree>
    <p:extLst>
      <p:ext uri="{BB962C8B-B14F-4D97-AF65-F5344CB8AC3E}">
        <p14:creationId xmlns:p14="http://schemas.microsoft.com/office/powerpoint/2010/main" val="256165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C3569-91A5-B4A3-2D4A-858337373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F6708E4-BB12-1686-D919-61AACFEA1FFE}"/>
              </a:ext>
            </a:extLst>
          </p:cNvPr>
          <p:cNvSpPr txBox="1"/>
          <p:nvPr/>
        </p:nvSpPr>
        <p:spPr>
          <a:xfrm>
            <a:off x="145386" y="5103623"/>
            <a:ext cx="314510" cy="400110"/>
          </a:xfrm>
          <a:prstGeom prst="rect">
            <a:avLst/>
          </a:prstGeom>
          <a:noFill/>
        </p:spPr>
        <p:txBody>
          <a:bodyPr wrap="none" rtlCol="0">
            <a:spAutoFit/>
          </a:bodyPr>
          <a:lstStyle/>
          <a:p>
            <a:r>
              <a:rPr lang="en-US" sz="2000" dirty="0">
                <a:solidFill>
                  <a:schemeClr val="bg1"/>
                </a:solidFill>
                <a:latin typeface="+mj-lt"/>
              </a:rPr>
              <a:t>4</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0" y="248763"/>
            <a:ext cx="12191999" cy="1093076"/>
          </a:xfrm>
          <a:prstGeom prst="rect">
            <a:avLst/>
          </a:prstGeom>
          <a:solidFill>
            <a:sysClr val="window" lastClr="FFFFFF"/>
          </a:solid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b="1" dirty="0">
                <a:solidFill>
                  <a:srgbClr val="353535"/>
                </a:solidFill>
                <a:latin typeface="+mn-lt"/>
                <a:cs typeface="Times New Roman" panose="02020603050405020304" pitchFamily="18" charset="0"/>
              </a:rPr>
              <a:t> EXTERNAL &amp; DOMESTIC DEBT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353535"/>
              </a:solidFill>
              <a:effectLst/>
              <a:uLnTx/>
              <a:uFillTx/>
              <a:latin typeface="+mn-lt"/>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753138" y="1491517"/>
            <a:ext cx="10685721" cy="5117721"/>
          </a:xfrm>
          <a:prstGeom prst="rect">
            <a:avLst/>
          </a:prstGeom>
          <a:solidFill>
            <a:sysClr val="window" lastClr="FFFFFF"/>
          </a:solidFill>
        </p:spPr>
        <p:txBody>
          <a:bodyPr vert="horz" lIns="91440" tIns="45720" rIns="91440" bIns="45720" rtlCol="0">
            <a:normAutofit fontScale="25000" lnSpcReduction="20000"/>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227013" algn="l" defTabSz="457200" rtl="0" eaLnBrk="1" fontAlgn="auto" latinLnBrk="0" hangingPunct="1">
              <a:lnSpc>
                <a:spcPct val="150000"/>
              </a:lnSpc>
              <a:spcBef>
                <a:spcPts val="1000"/>
              </a:spcBef>
              <a:spcAft>
                <a:spcPts val="0"/>
              </a:spcAft>
              <a:buClrTx/>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0" indent="0" algn="l" defTabSz="457200" rtl="0" eaLnBrk="1" fontAlgn="auto" latinLnBrk="0" hangingPunct="1">
              <a:lnSpc>
                <a:spcPct val="150000"/>
              </a:lnSpc>
              <a:spcBef>
                <a:spcPts val="1000"/>
              </a:spcBef>
              <a:spcAft>
                <a:spcPts val="0"/>
              </a:spcAft>
              <a:buClrTx/>
              <a:buSzPct val="100000"/>
              <a:buFont typeface="Wingdings 3" charset="2"/>
              <a:buNone/>
              <a:tabLst/>
              <a:defRPr/>
            </a:pPr>
            <a:endParaRPr kumimoji="0" lang="en-US" sz="64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Pct val="100000"/>
              <a:buNone/>
              <a:tabLst/>
              <a:defRPr/>
            </a:pPr>
            <a:endParaRPr lang="en-US" sz="6600" b="1" dirty="0">
              <a:solidFill>
                <a:sysClr val="windowText" lastClr="000000"/>
              </a:solidFill>
              <a:latin typeface="Century Gothic" panose="020B0502020202020204"/>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Pct val="100000"/>
              <a:buNone/>
              <a:tabLst/>
              <a:defRPr/>
            </a:pPr>
            <a:r>
              <a:rPr kumimoji="0" lang="en-US" sz="6600" b="1"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rPr>
              <a:t>      </a:t>
            </a:r>
            <a:endParaRPr lang="en-US" sz="6600" b="1" dirty="0">
              <a:solidFill>
                <a:sysClr val="windowText" lastClr="000000"/>
              </a:solidFill>
              <a:latin typeface="Century Gothic" panose="020B0502020202020204"/>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Pct val="100000"/>
              <a:buNone/>
              <a:tabLst/>
              <a:defRPr/>
            </a:pPr>
            <a:endParaRPr kumimoji="0" lang="en-US" sz="6600" b="1"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8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8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603375" marR="0" lvl="0" indent="-857250" algn="l" defTabSz="457200" rtl="0" eaLnBrk="1" fontAlgn="auto" latinLnBrk="0" hangingPunct="1">
              <a:lnSpc>
                <a:spcPct val="150000"/>
              </a:lnSpc>
              <a:spcBef>
                <a:spcPts val="1000"/>
              </a:spcBef>
              <a:spcAft>
                <a:spcPts val="0"/>
              </a:spcAft>
              <a:buClrTx/>
              <a:buSzPct val="100000"/>
              <a:buFont typeface="Arial" panose="020B0604020202020204" pitchFamily="34" charset="0"/>
              <a:buChar char="•"/>
              <a:tabLst/>
              <a:defRPr/>
            </a:pPr>
            <a:endParaRPr kumimoji="0" lang="en-US" sz="6400" b="1"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lang="en-US" sz="4300" dirty="0">
              <a:solidFill>
                <a:sysClr val="windowText" lastClr="000000"/>
              </a:solidFill>
              <a:latin typeface="Century Gothic" panose="020B0502020202020204"/>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lang="en-US" dirty="0">
              <a:solidFill>
                <a:sysClr val="windowText" lastClr="000000"/>
              </a:solidFill>
              <a:latin typeface="Century Gothic" panose="020B0502020202020204"/>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2000" b="0" i="0" u="none" strike="noStrike" kern="1200" cap="none" spc="0" normalizeH="0" baseline="0" noProof="0" dirty="0">
              <a:ln>
                <a:noFill/>
              </a:ln>
              <a:solidFill>
                <a:sysClr val="windowText" lastClr="000000"/>
              </a:solidFill>
              <a:effectLst/>
              <a:uLnTx/>
              <a:uFillTx/>
              <a:latin typeface="Ubuntu" panose="020B0504030602030204" pitchFamily="34" charset="0"/>
              <a:cs typeface="Times New Roman" panose="02020603050405020304" pitchFamily="18" charset="0"/>
            </a:endParaRPr>
          </a:p>
          <a:p>
            <a:pPr marL="746125" indent="0">
              <a:lnSpc>
                <a:spcPct val="120000"/>
              </a:lnSpc>
              <a:spcBef>
                <a:spcPts val="600"/>
              </a:spcBef>
              <a:buClrTx/>
              <a:buSzPct val="100000"/>
              <a:buNone/>
              <a:defRPr/>
            </a:pPr>
            <a:r>
              <a:rPr kumimoji="0" lang="en-US" sz="7200" b="1" i="0" u="none" strike="noStrike" kern="1200" cap="none" spc="0" normalizeH="0" baseline="0" noProof="0" dirty="0">
                <a:ln>
                  <a:noFill/>
                </a:ln>
                <a:solidFill>
                  <a:sysClr val="windowText" lastClr="000000"/>
                </a:solidFill>
                <a:effectLst/>
                <a:uLnTx/>
                <a:uFillTx/>
                <a:latin typeface="+mn-lt"/>
                <a:cs typeface="Times New Roman" panose="02020603050405020304" pitchFamily="18" charset="0"/>
              </a:rPr>
              <a:t>UNSUSTAINABLE DEBT LEVEL </a:t>
            </a:r>
          </a:p>
          <a:p>
            <a:pPr marL="746125" indent="0">
              <a:lnSpc>
                <a:spcPct val="120000"/>
              </a:lnSpc>
              <a:spcBef>
                <a:spcPts val="600"/>
              </a:spcBef>
              <a:buClrTx/>
              <a:buSzPct val="100000"/>
              <a:buNone/>
              <a:defRPr/>
            </a:pPr>
            <a:r>
              <a:rPr lang="en-US" sz="6400" dirty="0">
                <a:solidFill>
                  <a:sysClr val="windowText" lastClr="000000"/>
                </a:solidFill>
                <a:latin typeface="+mn-lt"/>
                <a:cs typeface="Times New Roman" panose="02020603050405020304" pitchFamily="18" charset="0"/>
              </a:rPr>
              <a:t>Ghana’s Total Public Debt has increased from GH¢120 bn at end 2016 to GH¢393 bn as at June 2022</a:t>
            </a:r>
            <a:endParaRPr kumimoji="0" lang="en-US" sz="6400" b="0" i="0" u="none" strike="noStrike" kern="1200" cap="none" spc="0" normalizeH="0" baseline="0" noProof="0" dirty="0">
              <a:ln>
                <a:noFill/>
              </a:ln>
              <a:solidFill>
                <a:sysClr val="windowText" lastClr="000000"/>
              </a:solidFill>
              <a:effectLst/>
              <a:uLnTx/>
              <a:uFillTx/>
              <a:latin typeface="+mn-lt"/>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endParaRPr kumimoji="0" lang="en-US" sz="64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a:p>
            <a:pPr marL="1314450" marR="0" lvl="0" indent="-568325" algn="l" defTabSz="457200" rtl="0" eaLnBrk="1" fontAlgn="auto" latinLnBrk="0" hangingPunct="1">
              <a:lnSpc>
                <a:spcPct val="150000"/>
              </a:lnSpc>
              <a:spcBef>
                <a:spcPts val="1000"/>
              </a:spcBef>
              <a:spcAft>
                <a:spcPts val="0"/>
              </a:spcAft>
              <a:buClrTx/>
              <a:buSzPct val="100000"/>
              <a:buFont typeface="+mj-lt"/>
              <a:buAutoNum type="romanLcPeriod"/>
              <a:tabLst/>
              <a:defRPr/>
            </a:pPr>
            <a:r>
              <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rPr>
              <a:t>)</a:t>
            </a:r>
          </a:p>
          <a:p>
            <a:pPr marL="742950" marR="0" lvl="1" indent="-227013" algn="l" defTabSz="457200" rtl="0" eaLnBrk="1" fontAlgn="auto" latinLnBrk="0" hangingPunct="1">
              <a:lnSpc>
                <a:spcPct val="150000"/>
              </a:lnSpc>
              <a:spcBef>
                <a:spcPts val="1000"/>
              </a:spcBef>
              <a:spcAft>
                <a:spcPts val="0"/>
              </a:spcAft>
              <a:buClrTx/>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entury Gothic" panose="020B0502020202020204"/>
              <a:ea typeface="+mj-ea"/>
              <a:cs typeface="Times New Roman" panose="02020603050405020304" pitchFamily="18" charset="0"/>
            </a:endParaRPr>
          </a:p>
        </p:txBody>
      </p:sp>
      <p:graphicFrame>
        <p:nvGraphicFramePr>
          <p:cNvPr id="6" name="Chart 5">
            <a:extLst>
              <a:ext uri="{FF2B5EF4-FFF2-40B4-BE49-F238E27FC236}">
                <a16:creationId xmlns:a16="http://schemas.microsoft.com/office/drawing/2014/main" id="{C78DF0D5-9FE3-40A5-B6EE-27EC3EE5A4CC}"/>
              </a:ext>
            </a:extLst>
          </p:cNvPr>
          <p:cNvGraphicFramePr>
            <a:graphicFrameLocks/>
          </p:cNvGraphicFramePr>
          <p:nvPr/>
        </p:nvGraphicFramePr>
        <p:xfrm>
          <a:off x="794783" y="1044708"/>
          <a:ext cx="10602432" cy="4663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219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76C39E-160A-E0D5-2EB8-7F67A28C8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DEALING WITH GHANA’S UNSUSTAINABLE DEBT THROUGH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2162175"/>
            <a:ext cx="10515600" cy="3884203"/>
          </a:xfrm>
          <a:prstGeom prst="rect">
            <a:avLst/>
          </a:prstGeom>
          <a:noFill/>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The announcement of debt restructuring will mean that Ghana has defaulted in it debt service obligation and will have to re-negotiate.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International credit rating agencies are most likely to downgrade Ghana to D in the coming months as soon as government officially announces debt restructuring.</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The process of Debt Restructuring is similar to the HIPC program. However, the HIPC targeted bilateral and multilateral loans, debt restructuring will target commercial loans.</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40</a:t>
            </a:r>
          </a:p>
        </p:txBody>
      </p:sp>
    </p:spTree>
    <p:extLst>
      <p:ext uri="{BB962C8B-B14F-4D97-AF65-F5344CB8AC3E}">
        <p14:creationId xmlns:p14="http://schemas.microsoft.com/office/powerpoint/2010/main" val="75736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379FE0-30AC-5EFA-71BE-9B1F0022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E06EB6B-5B55-B4BB-BEBD-6C74A954E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1123951" y="665396"/>
            <a:ext cx="9944100"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DEBT RESTRUCTURING-CONT’D</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1123949" y="1270226"/>
            <a:ext cx="9925050" cy="858057"/>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spcBef>
                <a:spcPts val="0"/>
              </a:spcBef>
              <a:spcAft>
                <a:spcPts val="0"/>
              </a:spcAft>
              <a:buClrTx/>
              <a:buSzPct val="100000"/>
              <a:buNone/>
              <a:tabLst/>
              <a:defRPr/>
            </a:pPr>
            <a:r>
              <a:rPr lang="en-US" sz="2400" b="1" dirty="0">
                <a:solidFill>
                  <a:srgbClr val="353535"/>
                </a:solidFill>
                <a:cs typeface="Times New Roman" panose="02020603050405020304" pitchFamily="18" charset="0"/>
              </a:rPr>
              <a:t>Examples of Commercial lenders and possible restructure envelope may include</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41</a:t>
            </a:r>
          </a:p>
        </p:txBody>
      </p:sp>
      <p:sp>
        <p:nvSpPr>
          <p:cNvPr id="13" name="TextBox 12">
            <a:extLst>
              <a:ext uri="{FF2B5EF4-FFF2-40B4-BE49-F238E27FC236}">
                <a16:creationId xmlns:a16="http://schemas.microsoft.com/office/drawing/2014/main" id="{B0E6BCFF-A6DF-D9FD-0ED3-9B46C6B825F3}"/>
              </a:ext>
            </a:extLst>
          </p:cNvPr>
          <p:cNvSpPr txBox="1"/>
          <p:nvPr/>
        </p:nvSpPr>
        <p:spPr>
          <a:xfrm>
            <a:off x="1333500" y="2324100"/>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Domestic bondholders</a:t>
            </a:r>
          </a:p>
        </p:txBody>
      </p:sp>
      <p:sp>
        <p:nvSpPr>
          <p:cNvPr id="14" name="TextBox 13">
            <a:extLst>
              <a:ext uri="{FF2B5EF4-FFF2-40B4-BE49-F238E27FC236}">
                <a16:creationId xmlns:a16="http://schemas.microsoft.com/office/drawing/2014/main" id="{04DB817B-2607-D319-66E0-EB23F2F5B6D3}"/>
              </a:ext>
            </a:extLst>
          </p:cNvPr>
          <p:cNvSpPr txBox="1"/>
          <p:nvPr/>
        </p:nvSpPr>
        <p:spPr>
          <a:xfrm>
            <a:off x="1333500" y="3128665"/>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Foreign bondholders </a:t>
            </a:r>
          </a:p>
        </p:txBody>
      </p:sp>
      <p:sp>
        <p:nvSpPr>
          <p:cNvPr id="15" name="TextBox 14">
            <a:extLst>
              <a:ext uri="{FF2B5EF4-FFF2-40B4-BE49-F238E27FC236}">
                <a16:creationId xmlns:a16="http://schemas.microsoft.com/office/drawing/2014/main" id="{DC58B291-EA15-0F87-7057-FEA6F30F4F24}"/>
              </a:ext>
            </a:extLst>
          </p:cNvPr>
          <p:cNvSpPr txBox="1"/>
          <p:nvPr/>
        </p:nvSpPr>
        <p:spPr>
          <a:xfrm>
            <a:off x="1333499" y="4015084"/>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Term loans from local banks</a:t>
            </a:r>
          </a:p>
        </p:txBody>
      </p:sp>
      <p:sp>
        <p:nvSpPr>
          <p:cNvPr id="16" name="TextBox 15">
            <a:extLst>
              <a:ext uri="{FF2B5EF4-FFF2-40B4-BE49-F238E27FC236}">
                <a16:creationId xmlns:a16="http://schemas.microsoft.com/office/drawing/2014/main" id="{DC0786DD-262D-3230-56DC-A6A9B405D786}"/>
              </a:ext>
            </a:extLst>
          </p:cNvPr>
          <p:cNvSpPr txBox="1"/>
          <p:nvPr/>
        </p:nvSpPr>
        <p:spPr>
          <a:xfrm>
            <a:off x="1333499" y="4769793"/>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Term loans from foreign banks</a:t>
            </a:r>
          </a:p>
        </p:txBody>
      </p:sp>
      <p:sp>
        <p:nvSpPr>
          <p:cNvPr id="17" name="TextBox 16">
            <a:extLst>
              <a:ext uri="{FF2B5EF4-FFF2-40B4-BE49-F238E27FC236}">
                <a16:creationId xmlns:a16="http://schemas.microsoft.com/office/drawing/2014/main" id="{D8B03508-C484-C965-BE54-3B970C395A23}"/>
              </a:ext>
            </a:extLst>
          </p:cNvPr>
          <p:cNvSpPr txBox="1"/>
          <p:nvPr/>
        </p:nvSpPr>
        <p:spPr>
          <a:xfrm>
            <a:off x="1333499" y="5583063"/>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ESLA bondholders</a:t>
            </a:r>
          </a:p>
        </p:txBody>
      </p:sp>
      <p:sp>
        <p:nvSpPr>
          <p:cNvPr id="18" name="TextBox 17">
            <a:extLst>
              <a:ext uri="{FF2B5EF4-FFF2-40B4-BE49-F238E27FC236}">
                <a16:creationId xmlns:a16="http://schemas.microsoft.com/office/drawing/2014/main" id="{D569FB91-D949-F8BF-CEB6-D8B848353C08}"/>
              </a:ext>
            </a:extLst>
          </p:cNvPr>
          <p:cNvSpPr txBox="1"/>
          <p:nvPr/>
        </p:nvSpPr>
        <p:spPr>
          <a:xfrm>
            <a:off x="6810375" y="2333625"/>
            <a:ext cx="4048125" cy="461665"/>
          </a:xfrm>
          <a:prstGeom prst="rect">
            <a:avLst/>
          </a:prstGeom>
          <a:noFill/>
        </p:spPr>
        <p:txBody>
          <a:bodyPr wrap="square" rtlCol="0">
            <a:spAutoFit/>
          </a:bodyPr>
          <a:lstStyle/>
          <a:p>
            <a:r>
              <a:rPr kumimoji="0" lang="en-US" sz="2400" b="1" i="0" u="none" strike="noStrike" kern="1200" cap="none" spc="0" normalizeH="0" baseline="0" noProof="0" dirty="0" err="1">
                <a:ln>
                  <a:noFill/>
                </a:ln>
                <a:solidFill>
                  <a:schemeClr val="bg1"/>
                </a:solidFill>
                <a:effectLst/>
                <a:uLnTx/>
                <a:uFillTx/>
                <a:latin typeface="+mj-lt"/>
                <a:ea typeface="+mj-ea"/>
                <a:cs typeface="+mj-cs"/>
              </a:rPr>
              <a:t>GETFund</a:t>
            </a:r>
            <a:r>
              <a:rPr kumimoji="0" lang="en-US" sz="2400" b="1" i="0" u="none" strike="noStrike" kern="1200" cap="none" spc="0" normalizeH="0" baseline="0" noProof="0" dirty="0">
                <a:ln>
                  <a:noFill/>
                </a:ln>
                <a:solidFill>
                  <a:schemeClr val="bg1"/>
                </a:solidFill>
                <a:effectLst/>
                <a:uLnTx/>
                <a:uFillTx/>
                <a:latin typeface="+mj-lt"/>
                <a:ea typeface="+mj-ea"/>
                <a:cs typeface="+mj-cs"/>
              </a:rPr>
              <a:t> </a:t>
            </a:r>
            <a:r>
              <a:rPr kumimoji="0" lang="en-US" sz="2400" b="1" i="0" u="none" strike="noStrike" kern="1200" cap="none" spc="0" normalizeH="0" baseline="0" noProof="0" dirty="0" err="1">
                <a:ln>
                  <a:noFill/>
                </a:ln>
                <a:solidFill>
                  <a:schemeClr val="bg1"/>
                </a:solidFill>
                <a:effectLst/>
                <a:uLnTx/>
                <a:uFillTx/>
                <a:latin typeface="+mj-lt"/>
                <a:ea typeface="+mj-ea"/>
                <a:cs typeface="+mj-cs"/>
              </a:rPr>
              <a:t>Daakye</a:t>
            </a:r>
            <a:r>
              <a:rPr kumimoji="0" lang="en-US" sz="2400" b="1" i="0" u="none" strike="noStrike" kern="1200" cap="none" spc="0" normalizeH="0" baseline="0" noProof="0" dirty="0">
                <a:ln>
                  <a:noFill/>
                </a:ln>
                <a:solidFill>
                  <a:schemeClr val="bg1"/>
                </a:solidFill>
                <a:effectLst/>
                <a:uLnTx/>
                <a:uFillTx/>
                <a:latin typeface="+mj-lt"/>
                <a:ea typeface="+mj-ea"/>
                <a:cs typeface="+mj-cs"/>
              </a:rPr>
              <a:t> bondholders</a:t>
            </a:r>
          </a:p>
        </p:txBody>
      </p:sp>
      <p:sp>
        <p:nvSpPr>
          <p:cNvPr id="19" name="TextBox 18">
            <a:extLst>
              <a:ext uri="{FF2B5EF4-FFF2-40B4-BE49-F238E27FC236}">
                <a16:creationId xmlns:a16="http://schemas.microsoft.com/office/drawing/2014/main" id="{4AD10A6D-2F5E-618B-4C16-D631462D0E4B}"/>
              </a:ext>
            </a:extLst>
          </p:cNvPr>
          <p:cNvSpPr txBox="1"/>
          <p:nvPr/>
        </p:nvSpPr>
        <p:spPr>
          <a:xfrm>
            <a:off x="6810376" y="3128665"/>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Cocoa bills bond holders</a:t>
            </a:r>
          </a:p>
        </p:txBody>
      </p:sp>
      <p:sp>
        <p:nvSpPr>
          <p:cNvPr id="20" name="TextBox 19">
            <a:extLst>
              <a:ext uri="{FF2B5EF4-FFF2-40B4-BE49-F238E27FC236}">
                <a16:creationId xmlns:a16="http://schemas.microsoft.com/office/drawing/2014/main" id="{2DE540ED-CC44-8EB3-8311-FE6E46103488}"/>
              </a:ext>
            </a:extLst>
          </p:cNvPr>
          <p:cNvSpPr txBox="1"/>
          <p:nvPr/>
        </p:nvSpPr>
        <p:spPr>
          <a:xfrm>
            <a:off x="6810375" y="4015084"/>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Bilateral loans </a:t>
            </a:r>
          </a:p>
        </p:txBody>
      </p:sp>
      <p:sp>
        <p:nvSpPr>
          <p:cNvPr id="21" name="TextBox 20">
            <a:extLst>
              <a:ext uri="{FF2B5EF4-FFF2-40B4-BE49-F238E27FC236}">
                <a16:creationId xmlns:a16="http://schemas.microsoft.com/office/drawing/2014/main" id="{B7330385-371A-1509-90D8-06A791769ADF}"/>
              </a:ext>
            </a:extLst>
          </p:cNvPr>
          <p:cNvSpPr txBox="1"/>
          <p:nvPr/>
        </p:nvSpPr>
        <p:spPr>
          <a:xfrm>
            <a:off x="6810375" y="4769793"/>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Export credit loans</a:t>
            </a:r>
          </a:p>
        </p:txBody>
      </p:sp>
      <p:sp>
        <p:nvSpPr>
          <p:cNvPr id="22" name="TextBox 21">
            <a:extLst>
              <a:ext uri="{FF2B5EF4-FFF2-40B4-BE49-F238E27FC236}">
                <a16:creationId xmlns:a16="http://schemas.microsoft.com/office/drawing/2014/main" id="{858FF3EE-E202-11C7-0D3E-98FD0A57FDCC}"/>
              </a:ext>
            </a:extLst>
          </p:cNvPr>
          <p:cNvSpPr txBox="1"/>
          <p:nvPr/>
        </p:nvSpPr>
        <p:spPr>
          <a:xfrm>
            <a:off x="6810375" y="5583063"/>
            <a:ext cx="4257675"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chemeClr val="bg1"/>
                </a:solidFill>
                <a:effectLst/>
                <a:uLnTx/>
                <a:uFillTx/>
                <a:latin typeface="+mj-lt"/>
                <a:ea typeface="+mj-ea"/>
                <a:cs typeface="+mj-cs"/>
              </a:rPr>
              <a:t>Gov’t contractors and suppliers</a:t>
            </a:r>
          </a:p>
        </p:txBody>
      </p:sp>
    </p:spTree>
    <p:extLst>
      <p:ext uri="{BB962C8B-B14F-4D97-AF65-F5344CB8AC3E}">
        <p14:creationId xmlns:p14="http://schemas.microsoft.com/office/powerpoint/2010/main" val="62083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950095-763C-85A4-A369-296B262D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199" y="712378"/>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DEBT RESTRUCTURING-CONT’D</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Commercial Lenders and others will have to accept a reduction in interest and principal payment or risk default and non-payment</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chemeClr val="bg1"/>
                </a:solidFill>
                <a:latin typeface="+mj-lt"/>
              </a:rPr>
              <a:t>42</a:t>
            </a:r>
          </a:p>
        </p:txBody>
      </p:sp>
    </p:spTree>
    <p:extLst>
      <p:ext uri="{BB962C8B-B14F-4D97-AF65-F5344CB8AC3E}">
        <p14:creationId xmlns:p14="http://schemas.microsoft.com/office/powerpoint/2010/main" val="210164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7A71A-2702-B6B7-A9FE-FAC3B13A2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Debt Restructuring Methods and Techniques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153706"/>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2800" b="1" dirty="0">
                <a:solidFill>
                  <a:schemeClr val="bg1"/>
                </a:solidFill>
                <a:cs typeface="Times New Roman" panose="02020603050405020304" pitchFamily="18" charset="0"/>
              </a:rPr>
              <a:t>There are three(3) main method in debt restructuring.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2800" b="1"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2800" dirty="0">
                <a:solidFill>
                  <a:schemeClr val="bg1"/>
                </a:solidFill>
                <a:cs typeface="Times New Roman" panose="02020603050405020304" pitchFamily="18" charset="0"/>
              </a:rPr>
              <a:t>Change the maturity date(maturity extension) for amount of Principal or Interest falling due under the affected debts and Introduce Grace Periods. </a:t>
            </a:r>
          </a:p>
          <a:p>
            <a:pPr marR="0" lvl="0" algn="l" defTabSz="457200" rtl="0" eaLnBrk="1" fontAlgn="auto" latinLnBrk="0" hangingPunct="1">
              <a:spcBef>
                <a:spcPts val="0"/>
              </a:spcBef>
              <a:spcAft>
                <a:spcPts val="0"/>
              </a:spcAft>
              <a:buClrTx/>
              <a:buSzPct val="100000"/>
              <a:buFont typeface="Calibri Light" panose="020F0302020204030204" pitchFamily="34" charset="0"/>
              <a:buChar char="-"/>
              <a:tabLst/>
              <a:defRPr/>
            </a:pPr>
            <a:endParaRPr lang="en-US" sz="2800"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2800" dirty="0">
                <a:solidFill>
                  <a:schemeClr val="bg1"/>
                </a:solidFill>
                <a:cs typeface="Times New Roman" panose="02020603050405020304" pitchFamily="18" charset="0"/>
              </a:rPr>
              <a:t>Reduce the Principal Amounts of the debt, (a Principal Hair-cut)</a:t>
            </a:r>
          </a:p>
          <a:p>
            <a:pPr marR="0" lvl="0" algn="l" defTabSz="457200" rtl="0" eaLnBrk="1" fontAlgn="auto" latinLnBrk="0" hangingPunct="1">
              <a:spcBef>
                <a:spcPts val="0"/>
              </a:spcBef>
              <a:spcAft>
                <a:spcPts val="0"/>
              </a:spcAft>
              <a:buClrTx/>
              <a:buSzPct val="100000"/>
              <a:buFont typeface="Calibri Light" panose="020F0302020204030204" pitchFamily="34" charset="0"/>
              <a:buChar char="-"/>
              <a:tabLst/>
              <a:defRPr/>
            </a:pPr>
            <a:endParaRPr lang="en-US" sz="2800"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2800" dirty="0">
                <a:solidFill>
                  <a:schemeClr val="bg1"/>
                </a:solidFill>
                <a:cs typeface="Times New Roman" panose="02020603050405020304" pitchFamily="18" charset="0"/>
              </a:rPr>
              <a:t>Reduce the Interest Rate on the debt for bond indebtedness (coupon adjustment)</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43</a:t>
            </a:r>
          </a:p>
        </p:txBody>
      </p:sp>
    </p:spTree>
    <p:extLst>
      <p:ext uri="{BB962C8B-B14F-4D97-AF65-F5344CB8AC3E}">
        <p14:creationId xmlns:p14="http://schemas.microsoft.com/office/powerpoint/2010/main" val="3433029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6F6A9-9599-4162-3E76-544D792FD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Debt Restructuring Methods and Techniques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600" b="1" dirty="0">
                <a:solidFill>
                  <a:schemeClr val="bg1"/>
                </a:solidFill>
                <a:cs typeface="Times New Roman" panose="02020603050405020304" pitchFamily="18" charset="0"/>
              </a:rPr>
              <a:t> It is possible to mix and match the three methods above, e.g. maturity extension with a coupon adjustment</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6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600" b="1" dirty="0">
                <a:solidFill>
                  <a:schemeClr val="bg1"/>
                </a:solidFill>
                <a:cs typeface="Times New Roman" panose="02020603050405020304" pitchFamily="18" charset="0"/>
              </a:rPr>
              <a:t>Debt restructuring is not a science but an art and can be tailored to suit  a particular debt crises such as Ghana’s problem</a:t>
            </a:r>
            <a:endParaRPr lang="en-US" sz="3600"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44</a:t>
            </a:r>
          </a:p>
        </p:txBody>
      </p:sp>
    </p:spTree>
    <p:extLst>
      <p:ext uri="{BB962C8B-B14F-4D97-AF65-F5344CB8AC3E}">
        <p14:creationId xmlns:p14="http://schemas.microsoft.com/office/powerpoint/2010/main" val="595375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81AB5-35D7-0973-2FCF-AFC7E71B3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Debt Restructuring Methods and Techniques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600" b="1" dirty="0">
                <a:solidFill>
                  <a:srgbClr val="353535"/>
                </a:solidFill>
                <a:cs typeface="Times New Roman" panose="02020603050405020304" pitchFamily="18" charset="0"/>
              </a:rPr>
              <a:t>Creditors can be expected to express strong views about the method chosen to address the sovereign debt problem.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600" b="1" dirty="0">
              <a:solidFill>
                <a:srgbClr val="353535"/>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3400" b="1" dirty="0">
                <a:solidFill>
                  <a:srgbClr val="353535"/>
                </a:solidFill>
                <a:cs typeface="Times New Roman" panose="02020603050405020304" pitchFamily="18" charset="0"/>
              </a:rPr>
              <a:t>Principal haircuts are unfriendly to creditors</a:t>
            </a:r>
          </a:p>
          <a:p>
            <a:pPr marL="457200" lvl="1" indent="0">
              <a:spcBef>
                <a:spcPts val="0"/>
              </a:spcBef>
              <a:buClrTx/>
              <a:buSzPct val="100000"/>
              <a:buNone/>
              <a:defRPr/>
            </a:pPr>
            <a:r>
              <a:rPr lang="en-US" sz="3400" b="1" dirty="0">
                <a:solidFill>
                  <a:srgbClr val="353535"/>
                </a:solidFill>
                <a:cs typeface="Times New Roman" panose="02020603050405020304" pitchFamily="18" charset="0"/>
              </a:rPr>
              <a:t> </a:t>
            </a:r>
          </a:p>
          <a:p>
            <a:pPr lvl="1">
              <a:spcBef>
                <a:spcPts val="0"/>
              </a:spcBef>
              <a:buClrTx/>
              <a:buSzPct val="100000"/>
              <a:buFont typeface="Calibri Light" panose="020F0302020204030204" pitchFamily="34" charset="0"/>
              <a:buChar char="-"/>
              <a:defRPr/>
            </a:pPr>
            <a:r>
              <a:rPr lang="en-US" sz="3600" b="1" dirty="0">
                <a:solidFill>
                  <a:srgbClr val="353535"/>
                </a:solidFill>
                <a:cs typeface="Times New Roman" panose="02020603050405020304" pitchFamily="18" charset="0"/>
              </a:rPr>
              <a:t>maturity extension and coupon reduction are creditor friendly</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45</a:t>
            </a:r>
          </a:p>
        </p:txBody>
      </p:sp>
    </p:spTree>
    <p:extLst>
      <p:ext uri="{BB962C8B-B14F-4D97-AF65-F5344CB8AC3E}">
        <p14:creationId xmlns:p14="http://schemas.microsoft.com/office/powerpoint/2010/main" val="754856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0BF008-D931-CB44-5988-42B3DE446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One of the biggest dilemmas in sovereign debt restructuring is the extent to which the burden should be borne by holders of debt instruments governed by domestic and foreign laws; Domestic Debt versus External Debt</a:t>
            </a:r>
          </a:p>
          <a:p>
            <a:pPr marL="0" marR="0" lvl="0" indent="0" algn="l" defTabSz="457200" rtl="0" eaLnBrk="1" fontAlgn="auto" latinLnBrk="0" hangingPunct="1">
              <a:spcBef>
                <a:spcPts val="0"/>
              </a:spcBef>
              <a:spcAft>
                <a:spcPts val="0"/>
              </a:spcAft>
              <a:buClrTx/>
              <a:buSzPct val="100000"/>
              <a:buNone/>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Restructuring domestic debt is like surgery, you only do it, if you must, and you avoid it, if it might do more harm than good</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46</a:t>
            </a:r>
          </a:p>
        </p:txBody>
      </p:sp>
    </p:spTree>
    <p:extLst>
      <p:ext uri="{BB962C8B-B14F-4D97-AF65-F5344CB8AC3E}">
        <p14:creationId xmlns:p14="http://schemas.microsoft.com/office/powerpoint/2010/main" val="182834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26EBA-370B-3456-2D45-1942D1BC5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Domestic debt restructuring is a tool that can be used by countries facing fiscal and economic insolvency stress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A sovereign nation such as Ghana with a strong desire to maintain access to external capital market, may have an incentive to restructure only domestic debt but it will come at a serious cost</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47</a:t>
            </a:r>
          </a:p>
        </p:txBody>
      </p:sp>
    </p:spTree>
    <p:extLst>
      <p:ext uri="{BB962C8B-B14F-4D97-AF65-F5344CB8AC3E}">
        <p14:creationId xmlns:p14="http://schemas.microsoft.com/office/powerpoint/2010/main" val="3842792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24573A-E313-6364-D400-5981A7CB4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3F5F6"/>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F3F5F6"/>
                </a:solidFill>
                <a:cs typeface="Times New Roman" panose="02020603050405020304" pitchFamily="18" charset="0"/>
              </a:rPr>
              <a:t>Restructuring local debt must be thought through well. Imagine the consequences of haircuts on face value and interest rates of your bond:</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F3F5F6"/>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F3F5F6"/>
                </a:solidFill>
                <a:cs typeface="Times New Roman" panose="02020603050405020304" pitchFamily="18" charset="0"/>
              </a:rPr>
              <a:t>Imagine waking up one day only to be told that your </a:t>
            </a:r>
            <a:r>
              <a:rPr lang="en-US" sz="3200" b="1" dirty="0">
                <a:solidFill>
                  <a:srgbClr val="F3F5F6"/>
                </a:solidFill>
                <a:latin typeface="+mn-lt"/>
                <a:cs typeface="Times New Roman" panose="02020603050405020304" pitchFamily="18" charset="0"/>
              </a:rPr>
              <a:t>GHS1 million</a:t>
            </a:r>
            <a:r>
              <a:rPr lang="en-US" sz="3200" b="1" dirty="0">
                <a:solidFill>
                  <a:srgbClr val="F3F5F6"/>
                </a:solidFill>
                <a:cs typeface="Times New Roman" panose="02020603050405020304" pitchFamily="18" charset="0"/>
              </a:rPr>
              <a:t> in government bond has suddenly become </a:t>
            </a:r>
            <a:r>
              <a:rPr lang="en-US" sz="3200" b="1" dirty="0">
                <a:solidFill>
                  <a:srgbClr val="F3F5F6"/>
                </a:solidFill>
                <a:latin typeface="+mn-lt"/>
                <a:cs typeface="Times New Roman" panose="02020603050405020304" pitchFamily="18" charset="0"/>
              </a:rPr>
              <a:t>GHS700k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48</a:t>
            </a:r>
          </a:p>
        </p:txBody>
      </p:sp>
    </p:spTree>
    <p:extLst>
      <p:ext uri="{BB962C8B-B14F-4D97-AF65-F5344CB8AC3E}">
        <p14:creationId xmlns:p14="http://schemas.microsoft.com/office/powerpoint/2010/main" val="207479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21862-EC5D-9B09-FC7D-40D9F6BE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Imagine your 25% interest on your investment suddenly becoming 15% at the time inflation is almost 40%</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Imagine an individual loosing so much of his lifetime savings, that has been invested in government bonds and the so called risk free</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49</a:t>
            </a:r>
          </a:p>
        </p:txBody>
      </p:sp>
    </p:spTree>
    <p:extLst>
      <p:ext uri="{BB962C8B-B14F-4D97-AF65-F5344CB8AC3E}">
        <p14:creationId xmlns:p14="http://schemas.microsoft.com/office/powerpoint/2010/main" val="374525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E9FB15-3C30-F1D5-1F69-0A5182EE5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145386" y="5103623"/>
            <a:ext cx="314510" cy="400110"/>
          </a:xfrm>
          <a:prstGeom prst="rect">
            <a:avLst/>
          </a:prstGeom>
          <a:noFill/>
        </p:spPr>
        <p:txBody>
          <a:bodyPr wrap="none" rtlCol="0">
            <a:spAutoFit/>
          </a:bodyPr>
          <a:lstStyle/>
          <a:p>
            <a:r>
              <a:rPr lang="en-US" sz="2000" dirty="0">
                <a:latin typeface="+mj-lt"/>
              </a:rPr>
              <a:t>5</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38200" y="641092"/>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chemeClr val="bg1"/>
                </a:solidFill>
                <a:latin typeface="Century Gothic" panose="020B0502020202020204"/>
              </a:rPr>
              <a:t>INTRODUCTION</a:t>
            </a:r>
            <a:endParaRPr kumimoji="0" lang="en-US" sz="4000" b="1" i="0" u="none" strike="noStrike" kern="1200" cap="none" spc="0" normalizeH="0" baseline="0" noProof="0" dirty="0">
              <a:ln>
                <a:noFill/>
              </a:ln>
              <a:solidFill>
                <a:schemeClr val="bg1"/>
              </a:solidFill>
              <a:effectLst/>
              <a:uLnTx/>
              <a:uFillTx/>
              <a:latin typeface="Century Gothic" panose="020B0502020202020204"/>
              <a:ea typeface="+mj-ea"/>
              <a:cs typeface="+mj-cs"/>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38200" y="1482239"/>
            <a:ext cx="10515600" cy="4734670"/>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buClrTx/>
              <a:buSzPct val="100000"/>
              <a:buFont typeface="Arial" panose="020B0604020202020204" pitchFamily="34" charset="0"/>
              <a:buChar char="•"/>
              <a:defRPr/>
            </a:pPr>
            <a:r>
              <a:rPr lang="en-US" sz="3600" dirty="0">
                <a:solidFill>
                  <a:schemeClr val="bg1"/>
                </a:solidFill>
                <a:cs typeface="Times New Roman" panose="02020603050405020304" pitchFamily="18" charset="0"/>
              </a:rPr>
              <a:t> This means the NPP administration has been responsible for about </a:t>
            </a:r>
            <a:r>
              <a:rPr lang="en-US" sz="3600" b="1" dirty="0">
                <a:solidFill>
                  <a:schemeClr val="bg1"/>
                </a:solidFill>
                <a:latin typeface="+mn-lt"/>
                <a:cs typeface="Times New Roman" panose="02020603050405020304" pitchFamily="18" charset="0"/>
              </a:rPr>
              <a:t>80%</a:t>
            </a:r>
            <a:r>
              <a:rPr lang="en-US" sz="3600" dirty="0">
                <a:solidFill>
                  <a:schemeClr val="bg1"/>
                </a:solidFill>
                <a:cs typeface="Times New Roman" panose="02020603050405020304" pitchFamily="18" charset="0"/>
              </a:rPr>
              <a:t> of Ghana’s total public debt since Kwame Nkrumah, in only 6yrs, with very little to show.</a:t>
            </a:r>
          </a:p>
          <a:p>
            <a:pPr>
              <a:spcBef>
                <a:spcPts val="0"/>
              </a:spcBef>
              <a:buClrTx/>
              <a:buSzPct val="100000"/>
              <a:buFont typeface="Arial" panose="020B0604020202020204" pitchFamily="34" charset="0"/>
              <a:buChar char="•"/>
              <a:defRPr/>
            </a:pPr>
            <a:endParaRPr lang="en-US" sz="3600" dirty="0">
              <a:solidFill>
                <a:schemeClr val="bg1"/>
              </a:solidFill>
              <a:cs typeface="Times New Roman" panose="02020603050405020304" pitchFamily="18" charset="0"/>
            </a:endParaRPr>
          </a:p>
          <a:p>
            <a:pPr>
              <a:spcBef>
                <a:spcPts val="0"/>
              </a:spcBef>
              <a:buClrTx/>
              <a:buSzPct val="100000"/>
              <a:buFont typeface="Arial" panose="020B0604020202020204" pitchFamily="34" charset="0"/>
              <a:buChar char="•"/>
              <a:defRPr/>
            </a:pPr>
            <a:r>
              <a:rPr lang="en-US" sz="3600" dirty="0">
                <a:solidFill>
                  <a:schemeClr val="bg1"/>
                </a:solidFill>
                <a:cs typeface="Times New Roman" panose="02020603050405020304" pitchFamily="18" charset="0"/>
              </a:rPr>
              <a:t> </a:t>
            </a:r>
            <a:r>
              <a:rPr lang="en-US" sz="3600" i="1" dirty="0">
                <a:solidFill>
                  <a:schemeClr val="bg1"/>
                </a:solidFill>
                <a:cs typeface="Times New Roman" panose="02020603050405020304" pitchFamily="18" charset="0"/>
              </a:rPr>
              <a:t>This government has successfully driven our dear country into the ditch by making our debt highly unsustainable to a point of no return.</a:t>
            </a:r>
            <a:endParaRPr kumimoji="0" lang="en-US" sz="900" i="1" u="none" strike="noStrike" kern="1200" cap="none" spc="0" normalizeH="0" baseline="0" noProof="0" dirty="0">
              <a:ln>
                <a:noFill/>
              </a:ln>
              <a:solidFill>
                <a:schemeClr val="bg1"/>
              </a:solidFill>
              <a:effectLst/>
              <a:uLnTx/>
              <a:uFillTx/>
              <a:ea typeface="+mj-ea"/>
              <a:cs typeface="Times New Roman" panose="02020603050405020304" pitchFamily="18" charset="0"/>
            </a:endParaRPr>
          </a:p>
        </p:txBody>
      </p:sp>
    </p:spTree>
    <p:extLst>
      <p:ext uri="{BB962C8B-B14F-4D97-AF65-F5344CB8AC3E}">
        <p14:creationId xmlns:p14="http://schemas.microsoft.com/office/powerpoint/2010/main" val="589139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F58F8-2B80-7873-B674-06D587A6F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Pension funds will suffer a drop in value. Tier 2 and 3 pension payouts will drop from already low levels</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Tier 1 (SSNIT) reserves will drop in value. SSNIT capacity to pay will suffer</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Insurance company reserves will fall with implications for benefit payments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50</a:t>
            </a:r>
          </a:p>
        </p:txBody>
      </p:sp>
    </p:spTree>
    <p:extLst>
      <p:ext uri="{BB962C8B-B14F-4D97-AF65-F5344CB8AC3E}">
        <p14:creationId xmlns:p14="http://schemas.microsoft.com/office/powerpoint/2010/main" val="2977267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532D54-8F89-25F9-36FA-E9248610D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Domestic versus External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Banks and other deposit taking institutions (savings and loans, rural banks, credit unions) will suffer because they hold their reserves in local bonds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Restructuring domestic debts may undermine the health of the banking system since Capital adequacy will become a challenge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Lots of trouble looming on the horizon (get ready)</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51</a:t>
            </a:r>
          </a:p>
        </p:txBody>
      </p:sp>
    </p:spTree>
    <p:extLst>
      <p:ext uri="{BB962C8B-B14F-4D97-AF65-F5344CB8AC3E}">
        <p14:creationId xmlns:p14="http://schemas.microsoft.com/office/powerpoint/2010/main" val="188502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05771-C688-23E0-876B-AF77DB05B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5C983D6-CA0B-0A7F-76FD-255C7C09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52</a:t>
            </a:r>
          </a:p>
        </p:txBody>
      </p:sp>
      <p:sp>
        <p:nvSpPr>
          <p:cNvPr id="11" name="Title 1">
            <a:extLst>
              <a:ext uri="{FF2B5EF4-FFF2-40B4-BE49-F238E27FC236}">
                <a16:creationId xmlns:a16="http://schemas.microsoft.com/office/drawing/2014/main" id="{862A3388-9A8B-008E-63A8-6EBE3A557963}"/>
              </a:ext>
            </a:extLst>
          </p:cNvPr>
          <p:cNvSpPr txBox="1">
            <a:spLocks/>
          </p:cNvSpPr>
          <p:nvPr/>
        </p:nvSpPr>
        <p:spPr>
          <a:xfrm>
            <a:off x="838200" y="5802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3F5F6"/>
                </a:solidFill>
                <a:latin typeface="Century Gothic" panose="020B0502020202020204"/>
              </a:rPr>
              <a:t>Holders of Domestic Bonds</a:t>
            </a:r>
          </a:p>
        </p:txBody>
      </p:sp>
    </p:spTree>
    <p:extLst>
      <p:ext uri="{BB962C8B-B14F-4D97-AF65-F5344CB8AC3E}">
        <p14:creationId xmlns:p14="http://schemas.microsoft.com/office/powerpoint/2010/main" val="4274971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68781-F048-F861-262B-FE5615366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bg1"/>
                </a:solidFill>
                <a:latin typeface="Century Gothic" panose="020B0502020202020204"/>
              </a:rPr>
              <a:t>How to Restructure Sovereign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latin typeface="+mn-lt"/>
                <a:cs typeface="Times New Roman" panose="02020603050405020304" pitchFamily="18" charset="0"/>
              </a:rPr>
              <a:t>The Restructuring Envelope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Ghana has already engaged the services of a financial and legal advisor. Therefore, the process is far advanced, debt restructuring is coming with speed </a:t>
            </a:r>
          </a:p>
          <a:p>
            <a:pPr marR="0" lvl="0" algn="l" defTabSz="457200" rtl="0" eaLnBrk="1" fontAlgn="auto" latinLnBrk="0" hangingPunct="1">
              <a:spcBef>
                <a:spcPts val="0"/>
              </a:spcBef>
              <a:spcAft>
                <a:spcPts val="0"/>
              </a:spcAft>
              <a:buClrTx/>
              <a:buSzPct val="100000"/>
              <a:buFont typeface="Calibri Light" panose="020F0302020204030204" pitchFamily="34" charset="0"/>
              <a:buChar char="-"/>
              <a:tabLst/>
              <a:defRPr/>
            </a:pPr>
            <a:endParaRPr lang="en-US" sz="3200" b="1"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The advisors, together with the IMF will determine the overall quantum of debt relief needed, - the Restructuring Envelope</a:t>
            </a:r>
          </a:p>
          <a:p>
            <a:pPr marR="0" lvl="0" algn="l" defTabSz="457200" rtl="0" eaLnBrk="1" fontAlgn="auto" latinLnBrk="0" hangingPunct="1">
              <a:spcBef>
                <a:spcPts val="0"/>
              </a:spcBef>
              <a:spcAft>
                <a:spcPts val="0"/>
              </a:spcAft>
              <a:buClrTx/>
              <a:buSzPct val="100000"/>
              <a:buFont typeface="Calibri Light" panose="020F0302020204030204" pitchFamily="34" charset="0"/>
              <a:buChar char="-"/>
              <a:tabLst/>
              <a:defRPr/>
            </a:pPr>
            <a:endParaRPr lang="en-US" sz="3200" b="1" dirty="0">
              <a:solidFill>
                <a:schemeClr val="bg1"/>
              </a:solidFill>
              <a:cs typeface="Times New Roman" panose="02020603050405020304" pitchFamily="18" charset="0"/>
            </a:endParaRPr>
          </a:p>
          <a:p>
            <a:pPr lvl="1">
              <a:spcBef>
                <a:spcPts val="0"/>
              </a:spcBef>
              <a:buClrTx/>
              <a:buSzPct val="100000"/>
              <a:buFont typeface="Calibri Light" panose="020F0302020204030204" pitchFamily="34" charset="0"/>
              <a:buChar char="-"/>
              <a:defRPr/>
            </a:pPr>
            <a:r>
              <a:rPr lang="en-US" sz="3000" b="1" dirty="0">
                <a:solidFill>
                  <a:schemeClr val="bg1"/>
                </a:solidFill>
                <a:cs typeface="Times New Roman" panose="02020603050405020304" pitchFamily="18" charset="0"/>
              </a:rPr>
              <a:t>An IMF/WB Debt Sustainability Analysis (DSA) will help inform the creditors about the </a:t>
            </a:r>
            <a:r>
              <a:rPr lang="en-US" sz="3200" b="1" dirty="0">
                <a:solidFill>
                  <a:schemeClr val="bg1"/>
                </a:solidFill>
                <a:cs typeface="Times New Roman" panose="02020603050405020304" pitchFamily="18" charset="0"/>
              </a:rPr>
              <a:t>capability of Ghana to pay</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53</a:t>
            </a:r>
          </a:p>
        </p:txBody>
      </p:sp>
    </p:spTree>
    <p:extLst>
      <p:ext uri="{BB962C8B-B14F-4D97-AF65-F5344CB8AC3E}">
        <p14:creationId xmlns:p14="http://schemas.microsoft.com/office/powerpoint/2010/main" val="261918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327B92-DC25-A7ED-B710-DBC5F2197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How to Restructure Sovereign Debt</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We estimate that, Ghana will require a debt relief of above 45% of GDP,  in excess of about GHS200billion to make our debt sustainable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To make our debt sustainable we will need to reduce our debt-to-GDP from over 100% to about 55%</a:t>
            </a:r>
            <a:r>
              <a:rPr lang="en-US" sz="3200" b="1" dirty="0">
                <a:solidFill>
                  <a:srgbClr val="353535"/>
                </a:solidFill>
                <a:latin typeface="+mn-lt"/>
                <a:cs typeface="Times New Roman" panose="02020603050405020304" pitchFamily="18" charset="0"/>
              </a:rPr>
              <a:t> </a:t>
            </a:r>
            <a:endParaRPr lang="en-US" sz="3200" b="1" dirty="0">
              <a:solidFill>
                <a:srgbClr val="353535"/>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54</a:t>
            </a:r>
          </a:p>
        </p:txBody>
      </p:sp>
    </p:spTree>
    <p:extLst>
      <p:ext uri="{BB962C8B-B14F-4D97-AF65-F5344CB8AC3E}">
        <p14:creationId xmlns:p14="http://schemas.microsoft.com/office/powerpoint/2010/main" val="2895894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A6546-3C38-535D-FA5F-6184612A1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CONSEQUENCES OF DEBT RESTRUCTURING</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Ghana will be the first Sub-Saharan African country to restructure its commercial debt with huge reputational damage</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From a Heavily Indebted Poor Country(HIPC) to Sovereign Insolvency Stress (SIS) all within 20yrs.</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Economic growth in the next 3yrs will be the biggest casualty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55</a:t>
            </a:r>
          </a:p>
        </p:txBody>
      </p:sp>
    </p:spTree>
    <p:extLst>
      <p:ext uri="{BB962C8B-B14F-4D97-AF65-F5344CB8AC3E}">
        <p14:creationId xmlns:p14="http://schemas.microsoft.com/office/powerpoint/2010/main" val="265786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E8D713-EC2D-3AB2-0CC2-959004CE1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AA400"/>
                </a:solidFill>
                <a:latin typeface="Century Gothic" panose="020B0502020202020204"/>
              </a:rPr>
              <a:t>RECOMMENDATIONS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The future of our dear country is at stake and there is the need not to leave our future and livelihood only to the ruling government, we all have to get involved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We cannot sit unconcerned and wait for IMF to save our dear country. There are economic tools that can be deployed to save our country from collapse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The minority recommend a set of policy options for government and demand urgent consideration.</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56</a:t>
            </a:r>
          </a:p>
        </p:txBody>
      </p:sp>
    </p:spTree>
    <p:extLst>
      <p:ext uri="{BB962C8B-B14F-4D97-AF65-F5344CB8AC3E}">
        <p14:creationId xmlns:p14="http://schemas.microsoft.com/office/powerpoint/2010/main" val="1442999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E8F34-15FF-4040-4303-D6AD0A689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RECOMMENDATIONS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3884203"/>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Curbing inflation should be the top priority: Ghana does not want inflation to be entrenched, we need to confront inflation now before it becomes too late.</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The Bank of Ghana needs to anchor inflation expectation immediately. They should stop the printing of money otherwise knowns as monetary financing to finance government expenditure. </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57</a:t>
            </a:r>
          </a:p>
        </p:txBody>
      </p:sp>
    </p:spTree>
    <p:extLst>
      <p:ext uri="{BB962C8B-B14F-4D97-AF65-F5344CB8AC3E}">
        <p14:creationId xmlns:p14="http://schemas.microsoft.com/office/powerpoint/2010/main" val="842702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897876-93EF-3ED9-42FA-57E66915D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3F5F6"/>
                </a:solidFill>
                <a:latin typeface="Century Gothic" panose="020B0502020202020204"/>
              </a:rPr>
              <a:t>RECOMMENDATIONS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chemeClr val="bg1"/>
                </a:solidFill>
                <a:cs typeface="Times New Roman" panose="02020603050405020304" pitchFamily="18" charset="0"/>
              </a:rPr>
              <a:t>To stem the rapid depreciation of our cedi the Bank of Ghana may have to call for an emergency monetary policy committee meeting and consider the need to hike the monetary policy rate, even if it is for purposes of signaling that somebody is in charge</a:t>
            </a:r>
          </a:p>
          <a:p>
            <a:pPr>
              <a:spcBef>
                <a:spcPts val="0"/>
              </a:spcBef>
              <a:buClrTx/>
              <a:buSzPct val="100000"/>
              <a:buFont typeface="Wingdings" panose="05000000000000000000" pitchFamily="2" charset="2"/>
              <a:buChar char="§"/>
              <a:defRPr/>
            </a:pPr>
            <a:endParaRPr lang="en-US" sz="3200" b="1" dirty="0">
              <a:solidFill>
                <a:schemeClr val="bg1"/>
              </a:solidFill>
              <a:cs typeface="Times New Roman" panose="02020603050405020304" pitchFamily="18" charset="0"/>
            </a:endParaRPr>
          </a:p>
          <a:p>
            <a:pPr>
              <a:spcBef>
                <a:spcPts val="0"/>
              </a:spcBef>
              <a:buClrTx/>
              <a:buSzPct val="100000"/>
              <a:buFont typeface="Wingdings" panose="05000000000000000000" pitchFamily="2" charset="2"/>
              <a:buChar char="§"/>
              <a:defRPr/>
            </a:pPr>
            <a:r>
              <a:rPr lang="en-US" sz="3200" b="1" dirty="0">
                <a:solidFill>
                  <a:schemeClr val="bg1"/>
                </a:solidFill>
                <a:cs typeface="Times New Roman" panose="02020603050405020304" pitchFamily="18" charset="0"/>
              </a:rPr>
              <a:t>Government must prioritize and rationalize expenditure by cutting all unnecessary and frivolous  expenditures imposing taxes at this time will hurt Ghanaians and undermine economic growth and recovery. However, there is an urgent need to improve compliance in tax collection</a:t>
            </a:r>
          </a:p>
          <a:p>
            <a:pPr>
              <a:spcBef>
                <a:spcPts val="0"/>
              </a:spcBef>
              <a:buClrTx/>
              <a:buSzPct val="100000"/>
              <a:buFont typeface="Wingdings" panose="05000000000000000000" pitchFamily="2" charset="2"/>
              <a:buChar char="§"/>
              <a:defRPr/>
            </a:pPr>
            <a:endParaRPr lang="en-US" sz="3200" b="1"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58</a:t>
            </a:r>
          </a:p>
        </p:txBody>
      </p:sp>
    </p:spTree>
    <p:extLst>
      <p:ext uri="{BB962C8B-B14F-4D97-AF65-F5344CB8AC3E}">
        <p14:creationId xmlns:p14="http://schemas.microsoft.com/office/powerpoint/2010/main" val="71493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7ACF6B-E7AB-E71F-5E6E-9C6277FEE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3F5F6"/>
                </a:solidFill>
                <a:latin typeface="Century Gothic" panose="020B0502020202020204"/>
              </a:rPr>
              <a:t>RECOMMENDATIONS</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chemeClr val="bg1"/>
                </a:solidFill>
                <a:cs typeface="Times New Roman" panose="02020603050405020304" pitchFamily="18" charset="0"/>
              </a:rPr>
              <a:t>There is an urgent need to support the poor and the vulnerable in our society since the 	economic hardship is affecting them the most</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chemeClr val="bg1"/>
                </a:solidFill>
                <a:cs typeface="Times New Roman" panose="02020603050405020304" pitchFamily="18" charset="0"/>
              </a:rPr>
              <a:t>It is unfortunate but it looks like the time has come for the Bank of Ghana to implement emergency foreign currency management by introducing the infamous Capital Flow Management (CFM) measures.</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59</a:t>
            </a:r>
          </a:p>
        </p:txBody>
      </p:sp>
    </p:spTree>
    <p:extLst>
      <p:ext uri="{BB962C8B-B14F-4D97-AF65-F5344CB8AC3E}">
        <p14:creationId xmlns:p14="http://schemas.microsoft.com/office/powerpoint/2010/main" val="13378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42642B-DA29-4B1D-2DD2-88A94ED4D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145386" y="5103623"/>
            <a:ext cx="314510" cy="400110"/>
          </a:xfrm>
          <a:prstGeom prst="rect">
            <a:avLst/>
          </a:prstGeom>
          <a:noFill/>
        </p:spPr>
        <p:txBody>
          <a:bodyPr wrap="none" rtlCol="0">
            <a:spAutoFit/>
          </a:bodyPr>
          <a:lstStyle/>
          <a:p>
            <a:r>
              <a:rPr lang="en-US" sz="2000" dirty="0">
                <a:solidFill>
                  <a:schemeClr val="bg1"/>
                </a:solidFill>
                <a:latin typeface="+mj-lt"/>
              </a:rPr>
              <a:t>6</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38200" y="632637"/>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353535"/>
                </a:solidFill>
                <a:latin typeface="Century Gothic" panose="020B0502020202020204"/>
              </a:rPr>
              <a:t>INTRODUCTION</a:t>
            </a:r>
            <a:endParaRPr kumimoji="0" lang="en-US" sz="4000" b="1" i="0" u="none" strike="noStrike" kern="1200" cap="none" spc="0" normalizeH="0" baseline="0" noProof="0" dirty="0">
              <a:ln>
                <a:noFill/>
              </a:ln>
              <a:solidFill>
                <a:srgbClr val="353535"/>
              </a:solidFill>
              <a:effectLst/>
              <a:uLnTx/>
              <a:uFillTx/>
              <a:latin typeface="Century Gothic" panose="020B0502020202020204"/>
              <a:ea typeface="+mj-ea"/>
              <a:cs typeface="+mj-cs"/>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38200" y="1490693"/>
            <a:ext cx="10515600" cy="4734670"/>
          </a:xfrm>
          <a:prstGeom prst="rect">
            <a:avLst/>
          </a:prstGeom>
          <a:noFill/>
        </p:spPr>
        <p:txBody>
          <a:bodyPr vert="horz" lIns="91440" tIns="45720" rIns="91440" bIns="45720" rtlCol="0">
            <a:normAutofit lnSpcReduction="10000"/>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lang="en-US" sz="3200" dirty="0">
                <a:solidFill>
                  <a:srgbClr val="353535"/>
                </a:solidFill>
                <a:cs typeface="Times New Roman" panose="02020603050405020304" pitchFamily="18" charset="0"/>
              </a:rPr>
              <a:t> </a:t>
            </a:r>
            <a:r>
              <a:rPr lang="en-US" sz="3200" i="1" dirty="0">
                <a:solidFill>
                  <a:srgbClr val="353535"/>
                </a:solidFill>
                <a:cs typeface="Times New Roman" panose="02020603050405020304" pitchFamily="18" charset="0"/>
              </a:rPr>
              <a:t>Ghana has been made poorer under this administration. COCOBOD has accumulated over </a:t>
            </a:r>
            <a:r>
              <a:rPr lang="en-US" sz="3200" b="1" i="1" dirty="0">
                <a:solidFill>
                  <a:srgbClr val="353535"/>
                </a:solidFill>
                <a:latin typeface="+mn-lt"/>
                <a:cs typeface="Times New Roman" panose="02020603050405020304" pitchFamily="18" charset="0"/>
              </a:rPr>
              <a:t>GH¢14 billion </a:t>
            </a:r>
            <a:r>
              <a:rPr lang="en-US" sz="3200" i="1" dirty="0">
                <a:solidFill>
                  <a:srgbClr val="353535"/>
                </a:solidFill>
                <a:cs typeface="Times New Roman" panose="02020603050405020304" pitchFamily="18" charset="0"/>
              </a:rPr>
              <a:t>in cocoa bills (loans), ECG owes IPPs over </a:t>
            </a:r>
            <a:r>
              <a:rPr lang="en-US" sz="3200" b="1" i="1" dirty="0">
                <a:solidFill>
                  <a:srgbClr val="353535"/>
                </a:solidFill>
                <a:latin typeface="+mn-lt"/>
                <a:cs typeface="Times New Roman" panose="02020603050405020304" pitchFamily="18" charset="0"/>
              </a:rPr>
              <a:t>GH¢12 billion</a:t>
            </a:r>
            <a:r>
              <a:rPr lang="en-US" sz="3200" i="1" dirty="0">
                <a:solidFill>
                  <a:srgbClr val="353535"/>
                </a:solidFill>
                <a:cs typeface="Times New Roman" panose="02020603050405020304" pitchFamily="18" charset="0"/>
              </a:rPr>
              <a:t>, almost every single State Owned-Enterprise is insolvent. The situation is scary and worrying.</a:t>
            </a: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kumimoji="0" lang="en-US" sz="3200" i="1" u="none" strike="noStrike" kern="1200" cap="none" spc="0" normalizeH="0" baseline="0" noProof="0" dirty="0">
              <a:ln>
                <a:noFill/>
              </a:ln>
              <a:solidFill>
                <a:srgbClr val="353535"/>
              </a:solidFill>
              <a:effectLst/>
              <a:uLnTx/>
              <a:uFillTx/>
              <a:ea typeface="+mj-ea"/>
              <a:cs typeface="Times New Roman" panose="02020603050405020304" pitchFamily="18" charset="0"/>
            </a:endParaRP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sz="3200" i="1" u="none" strike="noStrike" kern="1200" cap="none" spc="0" normalizeH="0" baseline="0" noProof="0" dirty="0">
                <a:ln>
                  <a:noFill/>
                </a:ln>
                <a:solidFill>
                  <a:srgbClr val="353535"/>
                </a:solidFill>
                <a:effectLst/>
                <a:uLnTx/>
                <a:uFillTx/>
                <a:ea typeface="+mj-ea"/>
                <a:cs typeface="Times New Roman" panose="02020603050405020304" pitchFamily="18" charset="0"/>
              </a:rPr>
              <a:t> Currently, the gov’t owes contractors and suppliers about GHS100billion. The following shows some of the debt owed by various State Entities.</a:t>
            </a:r>
          </a:p>
          <a:p>
            <a:pPr marR="0" lvl="0" algn="l" defTabSz="45720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kumimoji="0" lang="en-US" sz="3200" i="0" u="none" strike="noStrike" kern="1200" cap="none" spc="0" normalizeH="0" baseline="0" noProof="0" dirty="0">
              <a:ln>
                <a:noFill/>
              </a:ln>
              <a:solidFill>
                <a:srgbClr val="353535"/>
              </a:solidFill>
              <a:effectLst/>
              <a:uLnTx/>
              <a:uFillTx/>
              <a:ea typeface="+mj-ea"/>
              <a:cs typeface="Times New Roman" panose="02020603050405020304" pitchFamily="18" charset="0"/>
            </a:endParaRPr>
          </a:p>
        </p:txBody>
      </p:sp>
    </p:spTree>
    <p:extLst>
      <p:ext uri="{BB962C8B-B14F-4D97-AF65-F5344CB8AC3E}">
        <p14:creationId xmlns:p14="http://schemas.microsoft.com/office/powerpoint/2010/main" val="2170102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C8993-0507-F2E1-0AD6-C5C0E6470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CONCLUSION</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The haircut will hit you directly or indirectly. It doesn’t matter if you have no hair. It will be crude and extremely painful</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Don’t celebrate if you are bald headed like me, the crude haircut will still find you</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Mr. President, please beware that, a micky mouse form of debt restructuring will hurt Ghana BIG TIME. Your debt restructuring must not target domestic creditors. It will destroy us</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60</a:t>
            </a:r>
          </a:p>
        </p:txBody>
      </p:sp>
    </p:spTree>
    <p:extLst>
      <p:ext uri="{BB962C8B-B14F-4D97-AF65-F5344CB8AC3E}">
        <p14:creationId xmlns:p14="http://schemas.microsoft.com/office/powerpoint/2010/main" val="2667422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40F08A-5825-988D-8192-D772005D2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CONCLUSION</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Ghana is in a deep mess because the managers of the economy failed to act.</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For them everything is about the next elections, they never accept responsibility. They always say “it wasn’t me, it was the guy behind the tree”</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They live on another planet, don't appreciate what the IMF will require from them let alone start action. The ineptitude is unbelievable</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61</a:t>
            </a:r>
          </a:p>
        </p:txBody>
      </p:sp>
    </p:spTree>
    <p:extLst>
      <p:ext uri="{BB962C8B-B14F-4D97-AF65-F5344CB8AC3E}">
        <p14:creationId xmlns:p14="http://schemas.microsoft.com/office/powerpoint/2010/main" val="3089212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724A6-8A0A-E238-7CAF-6F798F87E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353535"/>
                </a:solidFill>
                <a:latin typeface="Century Gothic" panose="020B0502020202020204"/>
              </a:rPr>
              <a:t>CONCLUSION</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The Ghanaian economy is suffering from Sovereign Insolvency Stress and Stagflation Coupled with Acute Debt Overhang Syndrome (SIS-SADOSES)</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353535"/>
                </a:solidFill>
                <a:cs typeface="Times New Roman" panose="02020603050405020304" pitchFamily="18" charset="0"/>
              </a:rPr>
              <a:t>Honestly, we are in a BIG MESS.</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F3F5F6"/>
                </a:solidFill>
                <a:latin typeface="+mj-lt"/>
              </a:rPr>
              <a:t>62</a:t>
            </a:r>
          </a:p>
        </p:txBody>
      </p:sp>
    </p:spTree>
    <p:extLst>
      <p:ext uri="{BB962C8B-B14F-4D97-AF65-F5344CB8AC3E}">
        <p14:creationId xmlns:p14="http://schemas.microsoft.com/office/powerpoint/2010/main" val="2710693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C86492-BD61-7F57-95BC-FD60FEC09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214F08B-029C-2B62-52D1-690642826A7D}"/>
              </a:ext>
            </a:extLst>
          </p:cNvPr>
          <p:cNvSpPr txBox="1">
            <a:spLocks/>
          </p:cNvSpPr>
          <p:nvPr/>
        </p:nvSpPr>
        <p:spPr>
          <a:xfrm>
            <a:off x="838200" y="923119"/>
            <a:ext cx="10448925" cy="85805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F3F5F6"/>
                </a:solidFill>
                <a:latin typeface="Century Gothic" panose="020B0502020202020204"/>
              </a:rPr>
              <a:t>CONCLUSION</a:t>
            </a:r>
          </a:p>
        </p:txBody>
      </p:sp>
      <p:sp>
        <p:nvSpPr>
          <p:cNvPr id="5" name="Content Placeholder 2">
            <a:extLst>
              <a:ext uri="{FF2B5EF4-FFF2-40B4-BE49-F238E27FC236}">
                <a16:creationId xmlns:a16="http://schemas.microsoft.com/office/drawing/2014/main" id="{B0BAB829-4B16-679E-72B6-401410561057}"/>
              </a:ext>
            </a:extLst>
          </p:cNvPr>
          <p:cNvSpPr txBox="1">
            <a:spLocks/>
          </p:cNvSpPr>
          <p:nvPr/>
        </p:nvSpPr>
        <p:spPr>
          <a:xfrm>
            <a:off x="838200" y="1781175"/>
            <a:ext cx="10515600" cy="441007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F3F5F6"/>
                </a:solidFill>
                <a:cs typeface="Times New Roman" panose="02020603050405020304" pitchFamily="18" charset="0"/>
              </a:rPr>
              <a:t>If the economic hardship and the haircut hit you, remember it is as a result of the ineptitude of Alhaji </a:t>
            </a:r>
            <a:r>
              <a:rPr lang="en-US" sz="3200" b="1" dirty="0" err="1">
                <a:solidFill>
                  <a:srgbClr val="F3F5F6"/>
                </a:solidFill>
                <a:cs typeface="Times New Roman" panose="02020603050405020304" pitchFamily="18" charset="0"/>
              </a:rPr>
              <a:t>Bawumia</a:t>
            </a:r>
            <a:r>
              <a:rPr lang="en-US" sz="3200" b="1" dirty="0">
                <a:solidFill>
                  <a:srgbClr val="F3F5F6"/>
                </a:solidFill>
                <a:cs typeface="Times New Roman" panose="02020603050405020304" pitchFamily="18" charset="0"/>
              </a:rPr>
              <a:t> and his Economic Management Team </a:t>
            </a: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endParaRPr lang="en-US" sz="3200" b="1" dirty="0">
              <a:solidFill>
                <a:srgbClr val="F3F5F6"/>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Wingdings" panose="05000000000000000000" pitchFamily="2" charset="2"/>
              <a:buChar char="§"/>
              <a:tabLst/>
              <a:defRPr/>
            </a:pPr>
            <a:r>
              <a:rPr lang="en-US" sz="3200" b="1" dirty="0">
                <a:solidFill>
                  <a:srgbClr val="F3F5F6"/>
                </a:solidFill>
                <a:cs typeface="Times New Roman" panose="02020603050405020304" pitchFamily="18" charset="0"/>
              </a:rPr>
              <a:t>A Chinese proverbs says: He who blames others has a long way to go on his journey. He who blames himself is halfway there. He who blames no one has arrived.</a:t>
            </a:r>
          </a:p>
        </p:txBody>
      </p:sp>
      <p:sp>
        <p:nvSpPr>
          <p:cNvPr id="10" name="TextBox 9">
            <a:extLst>
              <a:ext uri="{FF2B5EF4-FFF2-40B4-BE49-F238E27FC236}">
                <a16:creationId xmlns:a16="http://schemas.microsoft.com/office/drawing/2014/main" id="{51419002-4D5D-75CD-8628-A0E4A0282321}"/>
              </a:ext>
            </a:extLst>
          </p:cNvPr>
          <p:cNvSpPr txBox="1"/>
          <p:nvPr/>
        </p:nvSpPr>
        <p:spPr>
          <a:xfrm>
            <a:off x="78711" y="5103623"/>
            <a:ext cx="444352" cy="400110"/>
          </a:xfrm>
          <a:prstGeom prst="rect">
            <a:avLst/>
          </a:prstGeom>
          <a:noFill/>
        </p:spPr>
        <p:txBody>
          <a:bodyPr wrap="none" rtlCol="0">
            <a:spAutoFit/>
          </a:bodyPr>
          <a:lstStyle/>
          <a:p>
            <a:r>
              <a:rPr lang="en-US" sz="2000" dirty="0">
                <a:solidFill>
                  <a:srgbClr val="353535"/>
                </a:solidFill>
                <a:latin typeface="+mj-lt"/>
              </a:rPr>
              <a:t>62</a:t>
            </a:r>
          </a:p>
        </p:txBody>
      </p:sp>
    </p:spTree>
    <p:extLst>
      <p:ext uri="{BB962C8B-B14F-4D97-AF65-F5344CB8AC3E}">
        <p14:creationId xmlns:p14="http://schemas.microsoft.com/office/powerpoint/2010/main" val="2020541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97553C-1EFF-0214-9F1D-94CE1E4B5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F1CAD52-2583-7145-BA12-63C0123B7EAF}"/>
              </a:ext>
            </a:extLst>
          </p:cNvPr>
          <p:cNvPicPr>
            <a:picLocks noChangeAspect="1"/>
          </p:cNvPicPr>
          <p:nvPr/>
        </p:nvPicPr>
        <p:blipFill>
          <a:blip r:embed="rId3"/>
          <a:stretch>
            <a:fillRect/>
          </a:stretch>
        </p:blipFill>
        <p:spPr>
          <a:xfrm>
            <a:off x="10463348" y="-19050"/>
            <a:ext cx="1728651" cy="1152434"/>
          </a:xfrm>
          <a:prstGeom prst="rect">
            <a:avLst/>
          </a:prstGeom>
        </p:spPr>
      </p:pic>
      <p:sp>
        <p:nvSpPr>
          <p:cNvPr id="6" name="Content Placeholder 2">
            <a:extLst>
              <a:ext uri="{FF2B5EF4-FFF2-40B4-BE49-F238E27FC236}">
                <a16:creationId xmlns:a16="http://schemas.microsoft.com/office/drawing/2014/main" id="{7AE017C2-D7C0-C472-75B6-3E5D30372F03}"/>
              </a:ext>
            </a:extLst>
          </p:cNvPr>
          <p:cNvSpPr txBox="1">
            <a:spLocks/>
          </p:cNvSpPr>
          <p:nvPr/>
        </p:nvSpPr>
        <p:spPr>
          <a:xfrm>
            <a:off x="1413300" y="400049"/>
            <a:ext cx="8524330" cy="5402355"/>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marR="0" lvl="1" indent="-227013" algn="l" defTabSz="4572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1" indent="0" algn="ctr" defTabSz="457200" rtl="0" eaLnBrk="1" fontAlgn="auto" latinLnBrk="0" hangingPunct="1">
              <a:lnSpc>
                <a:spcPct val="100000"/>
              </a:lnSpc>
              <a:spcBef>
                <a:spcPts val="1000"/>
              </a:spcBef>
              <a:spcAft>
                <a:spcPts val="0"/>
              </a:spcAft>
              <a:buClrTx/>
              <a:buSzPct val="100000"/>
              <a:buFont typeface="Wingdings 3" charset="2"/>
              <a:buNone/>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1" indent="0" algn="ctr" defTabSz="457200" rtl="0" eaLnBrk="1" fontAlgn="auto" latinLnBrk="0" hangingPunct="1">
              <a:lnSpc>
                <a:spcPct val="100000"/>
              </a:lnSpc>
              <a:spcBef>
                <a:spcPts val="1000"/>
              </a:spcBef>
              <a:spcAft>
                <a:spcPts val="0"/>
              </a:spcAft>
              <a:buClrTx/>
              <a:buSzPct val="100000"/>
              <a:buFont typeface="Wingdings 3" charset="2"/>
              <a:buNone/>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1" indent="0" algn="ctr" defTabSz="457200" rtl="0" eaLnBrk="1" fontAlgn="auto" latinLnBrk="0" hangingPunct="1">
              <a:lnSpc>
                <a:spcPct val="100000"/>
              </a:lnSpc>
              <a:spcBef>
                <a:spcPts val="1000"/>
              </a:spcBef>
              <a:spcAft>
                <a:spcPts val="0"/>
              </a:spcAft>
              <a:buClrTx/>
              <a:buSzPct val="100000"/>
              <a:buFont typeface="Wingdings 3" charset="2"/>
              <a:buNone/>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1" indent="0" algn="ctr" defTabSz="457200" rtl="0" eaLnBrk="1" fontAlgn="auto" latinLnBrk="0" hangingPunct="1">
              <a:lnSpc>
                <a:spcPct val="100000"/>
              </a:lnSpc>
              <a:spcBef>
                <a:spcPts val="1000"/>
              </a:spcBef>
              <a:spcAft>
                <a:spcPts val="0"/>
              </a:spcAft>
              <a:buClrTx/>
              <a:buSzPct val="100000"/>
              <a:buFont typeface="Wingdings 3" charset="2"/>
              <a:buNone/>
              <a:tabLst/>
              <a:defRPr/>
            </a:pPr>
            <a:endParaRPr kumimoji="0" lang="en-US" sz="2000" b="0" i="0" u="none" strike="noStrike" kern="1200" cap="none" spc="0" normalizeH="0" baseline="0" noProof="0" dirty="0">
              <a:ln>
                <a:noFill/>
              </a:ln>
              <a:solidFill>
                <a:sysClr val="windowText" lastClr="000000"/>
              </a:solidFill>
              <a:effectLst/>
              <a:uLnTx/>
              <a:uFillTx/>
              <a:latin typeface="Century Gothic" panose="020B0502020202020204"/>
              <a:ea typeface="+mj-ea"/>
              <a:cs typeface="+mj-cs"/>
            </a:endParaRPr>
          </a:p>
          <a:p>
            <a:pPr marL="115887" marR="0" lvl="1" indent="0" algn="ctr" defTabSz="457200" rtl="0" eaLnBrk="1" fontAlgn="auto" latinLnBrk="0" hangingPunct="1">
              <a:lnSpc>
                <a:spcPct val="100000"/>
              </a:lnSpc>
              <a:spcBef>
                <a:spcPts val="1000"/>
              </a:spcBef>
              <a:spcAft>
                <a:spcPts val="0"/>
              </a:spcAft>
              <a:buClrTx/>
              <a:buSzPct val="100000"/>
              <a:buFont typeface="Wingdings 3" charset="2"/>
              <a:buNone/>
              <a:tabLst/>
              <a:defRPr/>
            </a:pPr>
            <a:r>
              <a:rPr kumimoji="0" lang="en-US" sz="8800" b="1" i="0" u="none" strike="noStrike" kern="1200" cap="none" spc="0" normalizeH="0" baseline="0" noProof="0" dirty="0">
                <a:ln>
                  <a:noFill/>
                </a:ln>
                <a:solidFill>
                  <a:sysClr val="windowText" lastClr="000000"/>
                </a:solidFill>
                <a:effectLst/>
                <a:uLnTx/>
                <a:uFillTx/>
                <a:latin typeface="Century Gothic" panose="020B0502020202020204"/>
                <a:ea typeface="+mj-ea"/>
                <a:cs typeface="+mj-cs"/>
              </a:rPr>
              <a:t>THANK YOU</a:t>
            </a:r>
          </a:p>
        </p:txBody>
      </p:sp>
      <p:sp>
        <p:nvSpPr>
          <p:cNvPr id="2" name="Slide Number Placeholder 1">
            <a:extLst>
              <a:ext uri="{FF2B5EF4-FFF2-40B4-BE49-F238E27FC236}">
                <a16:creationId xmlns:a16="http://schemas.microsoft.com/office/drawing/2014/main" id="{5F3762D1-47B6-F2BF-74E1-6EF0F8AE8B88}"/>
              </a:ext>
            </a:extLst>
          </p:cNvPr>
          <p:cNvSpPr>
            <a:spLocks noGrp="1"/>
          </p:cNvSpPr>
          <p:nvPr>
            <p:ph type="sldNum" sz="quarter" idx="12"/>
          </p:nvPr>
        </p:nvSpPr>
        <p:spPr/>
        <p:txBody>
          <a:bodyPr/>
          <a:lstStyle/>
          <a:p>
            <a:fld id="{C752FB6D-9F02-4DC4-AAD6-E8422BBF4DC0}" type="slidenum">
              <a:rPr lang="en-GH" smtClean="0"/>
              <a:t>64</a:t>
            </a:fld>
            <a:endParaRPr lang="en-GH"/>
          </a:p>
        </p:txBody>
      </p:sp>
    </p:spTree>
    <p:extLst>
      <p:ext uri="{BB962C8B-B14F-4D97-AF65-F5344CB8AC3E}">
        <p14:creationId xmlns:p14="http://schemas.microsoft.com/office/powerpoint/2010/main" val="48245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E9FB15-3C30-F1D5-1F69-0A5182EE5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FFC53587-59DE-0877-0603-B96682EC4B46}"/>
              </a:ext>
            </a:extLst>
          </p:cNvPr>
          <p:cNvSpPr>
            <a:spLocks noGrp="1"/>
          </p:cNvSpPr>
          <p:nvPr>
            <p:ph type="sldNum" sz="quarter" idx="12"/>
          </p:nvPr>
        </p:nvSpPr>
        <p:spPr/>
        <p:txBody>
          <a:bodyPr/>
          <a:lstStyle/>
          <a:p>
            <a:fld id="{C752FB6D-9F02-4DC4-AAD6-E8422BBF4DC0}" type="slidenum">
              <a:rPr lang="en-GH" smtClean="0"/>
              <a:t>7</a:t>
            </a:fld>
            <a:endParaRPr lang="en-GH"/>
          </a:p>
        </p:txBody>
      </p:sp>
      <p:sp>
        <p:nvSpPr>
          <p:cNvPr id="10" name="TextBox 9">
            <a:extLst>
              <a:ext uri="{FF2B5EF4-FFF2-40B4-BE49-F238E27FC236}">
                <a16:creationId xmlns:a16="http://schemas.microsoft.com/office/drawing/2014/main" id="{51419002-4D5D-75CD-8628-A0E4A0282321}"/>
              </a:ext>
            </a:extLst>
          </p:cNvPr>
          <p:cNvSpPr txBox="1"/>
          <p:nvPr/>
        </p:nvSpPr>
        <p:spPr>
          <a:xfrm>
            <a:off x="145386" y="5103623"/>
            <a:ext cx="314510" cy="400110"/>
          </a:xfrm>
          <a:prstGeom prst="rect">
            <a:avLst/>
          </a:prstGeom>
          <a:noFill/>
        </p:spPr>
        <p:txBody>
          <a:bodyPr wrap="none" rtlCol="0">
            <a:spAutoFit/>
          </a:bodyPr>
          <a:lstStyle/>
          <a:p>
            <a:r>
              <a:rPr lang="en-US" sz="2000" dirty="0">
                <a:latin typeface="+mj-lt"/>
              </a:rPr>
              <a:t>5</a:t>
            </a:r>
          </a:p>
        </p:txBody>
      </p:sp>
      <p:pic>
        <p:nvPicPr>
          <p:cNvPr id="13" name="Picture 12">
            <a:extLst>
              <a:ext uri="{FF2B5EF4-FFF2-40B4-BE49-F238E27FC236}">
                <a16:creationId xmlns:a16="http://schemas.microsoft.com/office/drawing/2014/main" id="{FD38372D-79F6-B028-6495-A8224CD0D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C34F15C9-4CB4-BCFB-C236-EAB1B2E94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329BA636-B56F-7F00-2726-980DFCDC271C}"/>
              </a:ext>
            </a:extLst>
          </p:cNvPr>
          <p:cNvSpPr txBox="1"/>
          <p:nvPr/>
        </p:nvSpPr>
        <p:spPr>
          <a:xfrm>
            <a:off x="1244010" y="1507783"/>
            <a:ext cx="1860698" cy="707886"/>
          </a:xfrm>
          <a:prstGeom prst="rect">
            <a:avLst/>
          </a:prstGeom>
          <a:noFill/>
        </p:spPr>
        <p:txBody>
          <a:bodyPr wrap="square" rtlCol="0">
            <a:spAutoFit/>
          </a:bodyPr>
          <a:lstStyle/>
          <a:p>
            <a:pPr algn="ctr"/>
            <a:r>
              <a:rPr lang="en-US" sz="4000" b="1" dirty="0">
                <a:solidFill>
                  <a:schemeClr val="bg1"/>
                </a:solidFill>
              </a:rPr>
              <a:t>GH¢70</a:t>
            </a:r>
          </a:p>
        </p:txBody>
      </p:sp>
      <p:sp>
        <p:nvSpPr>
          <p:cNvPr id="17" name="TextBox 16">
            <a:extLst>
              <a:ext uri="{FF2B5EF4-FFF2-40B4-BE49-F238E27FC236}">
                <a16:creationId xmlns:a16="http://schemas.microsoft.com/office/drawing/2014/main" id="{CED1874F-0819-4935-28F3-C8A715622A39}"/>
              </a:ext>
            </a:extLst>
          </p:cNvPr>
          <p:cNvSpPr txBox="1"/>
          <p:nvPr/>
        </p:nvSpPr>
        <p:spPr>
          <a:xfrm>
            <a:off x="1275908" y="2090111"/>
            <a:ext cx="1860698" cy="523220"/>
          </a:xfrm>
          <a:prstGeom prst="rect">
            <a:avLst/>
          </a:prstGeom>
          <a:noFill/>
        </p:spPr>
        <p:txBody>
          <a:bodyPr wrap="square" rtlCol="0">
            <a:spAutoFit/>
          </a:bodyPr>
          <a:lstStyle/>
          <a:p>
            <a:pPr algn="ctr"/>
            <a:r>
              <a:rPr lang="en-US" sz="2800" b="1" dirty="0">
                <a:solidFill>
                  <a:schemeClr val="bg1"/>
                </a:solidFill>
              </a:rPr>
              <a:t>BILLION</a:t>
            </a:r>
          </a:p>
        </p:txBody>
      </p:sp>
      <p:sp>
        <p:nvSpPr>
          <p:cNvPr id="18" name="TextBox 17">
            <a:extLst>
              <a:ext uri="{FF2B5EF4-FFF2-40B4-BE49-F238E27FC236}">
                <a16:creationId xmlns:a16="http://schemas.microsoft.com/office/drawing/2014/main" id="{EC0B1541-ADEA-BAAE-FF1B-A0B6ED911722}"/>
              </a:ext>
            </a:extLst>
          </p:cNvPr>
          <p:cNvSpPr txBox="1"/>
          <p:nvPr/>
        </p:nvSpPr>
        <p:spPr>
          <a:xfrm>
            <a:off x="1254642" y="2434823"/>
            <a:ext cx="1818165" cy="584775"/>
          </a:xfrm>
          <a:prstGeom prst="rect">
            <a:avLst/>
          </a:prstGeom>
          <a:noFill/>
        </p:spPr>
        <p:txBody>
          <a:bodyPr wrap="square" rtlCol="0">
            <a:spAutoFit/>
          </a:bodyPr>
          <a:lstStyle/>
          <a:p>
            <a:pPr algn="ctr"/>
            <a:r>
              <a:rPr lang="en-US" sz="3200" dirty="0">
                <a:solidFill>
                  <a:schemeClr val="bg1"/>
                </a:solidFill>
              </a:rPr>
              <a:t>+</a:t>
            </a:r>
          </a:p>
        </p:txBody>
      </p:sp>
      <p:sp>
        <p:nvSpPr>
          <p:cNvPr id="19" name="TextBox 18">
            <a:extLst>
              <a:ext uri="{FF2B5EF4-FFF2-40B4-BE49-F238E27FC236}">
                <a16:creationId xmlns:a16="http://schemas.microsoft.com/office/drawing/2014/main" id="{8F037DCC-9717-682D-E694-04AAAFB3BEC5}"/>
              </a:ext>
            </a:extLst>
          </p:cNvPr>
          <p:cNvSpPr txBox="1"/>
          <p:nvPr/>
        </p:nvSpPr>
        <p:spPr>
          <a:xfrm>
            <a:off x="1275908" y="2906610"/>
            <a:ext cx="1818165" cy="2308324"/>
          </a:xfrm>
          <a:prstGeom prst="rect">
            <a:avLst/>
          </a:prstGeom>
          <a:noFill/>
        </p:spPr>
        <p:txBody>
          <a:bodyPr wrap="square" rtlCol="0">
            <a:spAutoFit/>
          </a:bodyPr>
          <a:lstStyle/>
          <a:p>
            <a:pPr algn="ctr"/>
            <a:r>
              <a:rPr lang="en-US" sz="2400" dirty="0">
                <a:solidFill>
                  <a:schemeClr val="bg1"/>
                </a:solidFill>
              </a:rPr>
              <a:t>Waiting for payment at the ministry of finance (contractors &amp; suppliers)</a:t>
            </a:r>
          </a:p>
        </p:txBody>
      </p:sp>
      <p:sp>
        <p:nvSpPr>
          <p:cNvPr id="20" name="TextBox 19">
            <a:extLst>
              <a:ext uri="{FF2B5EF4-FFF2-40B4-BE49-F238E27FC236}">
                <a16:creationId xmlns:a16="http://schemas.microsoft.com/office/drawing/2014/main" id="{79AAD3BF-F955-0798-A062-D7139EED6B08}"/>
              </a:ext>
            </a:extLst>
          </p:cNvPr>
          <p:cNvSpPr txBox="1"/>
          <p:nvPr/>
        </p:nvSpPr>
        <p:spPr>
          <a:xfrm>
            <a:off x="3187989" y="1507783"/>
            <a:ext cx="1860698" cy="707886"/>
          </a:xfrm>
          <a:prstGeom prst="rect">
            <a:avLst/>
          </a:prstGeom>
          <a:noFill/>
        </p:spPr>
        <p:txBody>
          <a:bodyPr wrap="square" rtlCol="0">
            <a:spAutoFit/>
          </a:bodyPr>
          <a:lstStyle/>
          <a:p>
            <a:pPr algn="ctr"/>
            <a:r>
              <a:rPr lang="en-US" sz="4000" b="1" dirty="0">
                <a:solidFill>
                  <a:schemeClr val="bg1"/>
                </a:solidFill>
              </a:rPr>
              <a:t>GH¢3</a:t>
            </a:r>
          </a:p>
        </p:txBody>
      </p:sp>
      <p:sp>
        <p:nvSpPr>
          <p:cNvPr id="21" name="TextBox 20">
            <a:extLst>
              <a:ext uri="{FF2B5EF4-FFF2-40B4-BE49-F238E27FC236}">
                <a16:creationId xmlns:a16="http://schemas.microsoft.com/office/drawing/2014/main" id="{E1E18CA2-87F6-E8CD-70B6-AB2CF98ED4A9}"/>
              </a:ext>
            </a:extLst>
          </p:cNvPr>
          <p:cNvSpPr txBox="1"/>
          <p:nvPr/>
        </p:nvSpPr>
        <p:spPr>
          <a:xfrm>
            <a:off x="3230523" y="2092361"/>
            <a:ext cx="1860698" cy="523220"/>
          </a:xfrm>
          <a:prstGeom prst="rect">
            <a:avLst/>
          </a:prstGeom>
          <a:noFill/>
        </p:spPr>
        <p:txBody>
          <a:bodyPr wrap="square" rtlCol="0">
            <a:spAutoFit/>
          </a:bodyPr>
          <a:lstStyle/>
          <a:p>
            <a:pPr algn="ctr"/>
            <a:r>
              <a:rPr lang="en-US" sz="2800" b="1" dirty="0">
                <a:solidFill>
                  <a:schemeClr val="bg1"/>
                </a:solidFill>
              </a:rPr>
              <a:t>BILLION</a:t>
            </a:r>
          </a:p>
        </p:txBody>
      </p:sp>
      <p:sp>
        <p:nvSpPr>
          <p:cNvPr id="22" name="TextBox 21">
            <a:extLst>
              <a:ext uri="{FF2B5EF4-FFF2-40B4-BE49-F238E27FC236}">
                <a16:creationId xmlns:a16="http://schemas.microsoft.com/office/drawing/2014/main" id="{7A68D430-7A97-FF2F-B51A-50EA8DAB5F94}"/>
              </a:ext>
            </a:extLst>
          </p:cNvPr>
          <p:cNvSpPr txBox="1"/>
          <p:nvPr/>
        </p:nvSpPr>
        <p:spPr>
          <a:xfrm>
            <a:off x="3209257" y="2437073"/>
            <a:ext cx="1818165" cy="584775"/>
          </a:xfrm>
          <a:prstGeom prst="rect">
            <a:avLst/>
          </a:prstGeom>
          <a:noFill/>
        </p:spPr>
        <p:txBody>
          <a:bodyPr wrap="square" rtlCol="0">
            <a:spAutoFit/>
          </a:bodyPr>
          <a:lstStyle/>
          <a:p>
            <a:pPr algn="ctr"/>
            <a:r>
              <a:rPr lang="en-US" sz="3200" dirty="0">
                <a:solidFill>
                  <a:schemeClr val="bg1"/>
                </a:solidFill>
              </a:rPr>
              <a:t>+</a:t>
            </a:r>
          </a:p>
        </p:txBody>
      </p:sp>
      <p:sp>
        <p:nvSpPr>
          <p:cNvPr id="23" name="TextBox 22">
            <a:extLst>
              <a:ext uri="{FF2B5EF4-FFF2-40B4-BE49-F238E27FC236}">
                <a16:creationId xmlns:a16="http://schemas.microsoft.com/office/drawing/2014/main" id="{938CF4B7-6C2F-5BAA-5715-6905F10BC11F}"/>
              </a:ext>
            </a:extLst>
          </p:cNvPr>
          <p:cNvSpPr txBox="1"/>
          <p:nvPr/>
        </p:nvSpPr>
        <p:spPr>
          <a:xfrm>
            <a:off x="3187989" y="2904932"/>
            <a:ext cx="1818165" cy="461665"/>
          </a:xfrm>
          <a:prstGeom prst="rect">
            <a:avLst/>
          </a:prstGeom>
          <a:noFill/>
        </p:spPr>
        <p:txBody>
          <a:bodyPr wrap="square" rtlCol="0">
            <a:spAutoFit/>
          </a:bodyPr>
          <a:lstStyle/>
          <a:p>
            <a:pPr algn="ctr"/>
            <a:r>
              <a:rPr lang="en-US" sz="2400" dirty="0" err="1">
                <a:solidFill>
                  <a:schemeClr val="bg1"/>
                </a:solidFill>
              </a:rPr>
              <a:t>GETFund</a:t>
            </a:r>
            <a:endParaRPr lang="en-US" sz="2400" dirty="0">
              <a:solidFill>
                <a:schemeClr val="bg1"/>
              </a:solidFill>
            </a:endParaRPr>
          </a:p>
        </p:txBody>
      </p:sp>
      <p:sp>
        <p:nvSpPr>
          <p:cNvPr id="24" name="TextBox 23">
            <a:extLst>
              <a:ext uri="{FF2B5EF4-FFF2-40B4-BE49-F238E27FC236}">
                <a16:creationId xmlns:a16="http://schemas.microsoft.com/office/drawing/2014/main" id="{9348DE24-059A-53DC-5289-7D8646A61C27}"/>
              </a:ext>
            </a:extLst>
          </p:cNvPr>
          <p:cNvSpPr txBox="1"/>
          <p:nvPr/>
        </p:nvSpPr>
        <p:spPr>
          <a:xfrm>
            <a:off x="5139077" y="1507783"/>
            <a:ext cx="1860698" cy="707886"/>
          </a:xfrm>
          <a:prstGeom prst="rect">
            <a:avLst/>
          </a:prstGeom>
          <a:noFill/>
        </p:spPr>
        <p:txBody>
          <a:bodyPr wrap="square" rtlCol="0">
            <a:spAutoFit/>
          </a:bodyPr>
          <a:lstStyle/>
          <a:p>
            <a:pPr algn="ctr"/>
            <a:r>
              <a:rPr lang="en-US" sz="4000" b="1" dirty="0">
                <a:solidFill>
                  <a:schemeClr val="bg1"/>
                </a:solidFill>
              </a:rPr>
              <a:t>GH¢2</a:t>
            </a:r>
          </a:p>
        </p:txBody>
      </p:sp>
      <p:sp>
        <p:nvSpPr>
          <p:cNvPr id="25" name="TextBox 24">
            <a:extLst>
              <a:ext uri="{FF2B5EF4-FFF2-40B4-BE49-F238E27FC236}">
                <a16:creationId xmlns:a16="http://schemas.microsoft.com/office/drawing/2014/main" id="{E1DBCD27-C42A-2C06-0E52-3F470E907A16}"/>
              </a:ext>
            </a:extLst>
          </p:cNvPr>
          <p:cNvSpPr txBox="1"/>
          <p:nvPr/>
        </p:nvSpPr>
        <p:spPr>
          <a:xfrm>
            <a:off x="5124900" y="2422801"/>
            <a:ext cx="1818165" cy="584775"/>
          </a:xfrm>
          <a:prstGeom prst="rect">
            <a:avLst/>
          </a:prstGeom>
          <a:noFill/>
        </p:spPr>
        <p:txBody>
          <a:bodyPr wrap="square" rtlCol="0">
            <a:spAutoFit/>
          </a:bodyPr>
          <a:lstStyle/>
          <a:p>
            <a:pPr algn="ctr"/>
            <a:r>
              <a:rPr lang="en-US" sz="3200" dirty="0">
                <a:solidFill>
                  <a:schemeClr val="bg1"/>
                </a:solidFill>
              </a:rPr>
              <a:t>+</a:t>
            </a:r>
          </a:p>
        </p:txBody>
      </p:sp>
      <p:sp>
        <p:nvSpPr>
          <p:cNvPr id="26" name="TextBox 25">
            <a:extLst>
              <a:ext uri="{FF2B5EF4-FFF2-40B4-BE49-F238E27FC236}">
                <a16:creationId xmlns:a16="http://schemas.microsoft.com/office/drawing/2014/main" id="{A4C8738E-DFFF-FB74-16B9-03F2C5E5650D}"/>
              </a:ext>
            </a:extLst>
          </p:cNvPr>
          <p:cNvSpPr txBox="1"/>
          <p:nvPr/>
        </p:nvSpPr>
        <p:spPr>
          <a:xfrm>
            <a:off x="5085901" y="2904932"/>
            <a:ext cx="1818165" cy="461665"/>
          </a:xfrm>
          <a:prstGeom prst="rect">
            <a:avLst/>
          </a:prstGeom>
          <a:noFill/>
        </p:spPr>
        <p:txBody>
          <a:bodyPr wrap="square" rtlCol="0">
            <a:spAutoFit/>
          </a:bodyPr>
          <a:lstStyle/>
          <a:p>
            <a:pPr algn="ctr"/>
            <a:r>
              <a:rPr lang="en-US" sz="2400" dirty="0">
                <a:solidFill>
                  <a:schemeClr val="bg1"/>
                </a:solidFill>
              </a:rPr>
              <a:t>Road Fund</a:t>
            </a:r>
          </a:p>
        </p:txBody>
      </p:sp>
      <p:sp>
        <p:nvSpPr>
          <p:cNvPr id="27" name="TextBox 26">
            <a:extLst>
              <a:ext uri="{FF2B5EF4-FFF2-40B4-BE49-F238E27FC236}">
                <a16:creationId xmlns:a16="http://schemas.microsoft.com/office/drawing/2014/main" id="{11936EE6-BA80-33BB-E416-E9FB01294BC7}"/>
              </a:ext>
            </a:extLst>
          </p:cNvPr>
          <p:cNvSpPr txBox="1"/>
          <p:nvPr/>
        </p:nvSpPr>
        <p:spPr>
          <a:xfrm>
            <a:off x="7084832" y="1507783"/>
            <a:ext cx="1860698" cy="707886"/>
          </a:xfrm>
          <a:prstGeom prst="rect">
            <a:avLst/>
          </a:prstGeom>
          <a:noFill/>
        </p:spPr>
        <p:txBody>
          <a:bodyPr wrap="square" rtlCol="0">
            <a:spAutoFit/>
          </a:bodyPr>
          <a:lstStyle/>
          <a:p>
            <a:pPr algn="ctr"/>
            <a:r>
              <a:rPr lang="en-US" sz="4000" b="1" dirty="0">
                <a:solidFill>
                  <a:schemeClr val="bg1"/>
                </a:solidFill>
              </a:rPr>
              <a:t>GH¢10</a:t>
            </a:r>
          </a:p>
        </p:txBody>
      </p:sp>
      <p:sp>
        <p:nvSpPr>
          <p:cNvPr id="28" name="TextBox 27">
            <a:extLst>
              <a:ext uri="{FF2B5EF4-FFF2-40B4-BE49-F238E27FC236}">
                <a16:creationId xmlns:a16="http://schemas.microsoft.com/office/drawing/2014/main" id="{B8E9F658-FB22-0FF8-7153-317D9A79D7C5}"/>
              </a:ext>
            </a:extLst>
          </p:cNvPr>
          <p:cNvSpPr txBox="1"/>
          <p:nvPr/>
        </p:nvSpPr>
        <p:spPr>
          <a:xfrm>
            <a:off x="7106100" y="2438464"/>
            <a:ext cx="1818165" cy="584775"/>
          </a:xfrm>
          <a:prstGeom prst="rect">
            <a:avLst/>
          </a:prstGeom>
          <a:noFill/>
        </p:spPr>
        <p:txBody>
          <a:bodyPr wrap="square" rtlCol="0">
            <a:spAutoFit/>
          </a:bodyPr>
          <a:lstStyle/>
          <a:p>
            <a:pPr algn="ctr"/>
            <a:r>
              <a:rPr lang="en-US" sz="3200" dirty="0">
                <a:solidFill>
                  <a:schemeClr val="bg1"/>
                </a:solidFill>
              </a:rPr>
              <a:t>+</a:t>
            </a:r>
          </a:p>
        </p:txBody>
      </p:sp>
      <p:sp>
        <p:nvSpPr>
          <p:cNvPr id="29" name="TextBox 28">
            <a:extLst>
              <a:ext uri="{FF2B5EF4-FFF2-40B4-BE49-F238E27FC236}">
                <a16:creationId xmlns:a16="http://schemas.microsoft.com/office/drawing/2014/main" id="{C1CE591C-AB3F-9BD9-CEE6-75E4B633D363}"/>
              </a:ext>
            </a:extLst>
          </p:cNvPr>
          <p:cNvSpPr txBox="1"/>
          <p:nvPr/>
        </p:nvSpPr>
        <p:spPr>
          <a:xfrm>
            <a:off x="7081283" y="3003765"/>
            <a:ext cx="1818165" cy="830997"/>
          </a:xfrm>
          <a:prstGeom prst="rect">
            <a:avLst/>
          </a:prstGeom>
          <a:noFill/>
        </p:spPr>
        <p:txBody>
          <a:bodyPr wrap="square" rtlCol="0">
            <a:spAutoFit/>
          </a:bodyPr>
          <a:lstStyle/>
          <a:p>
            <a:pPr algn="ctr"/>
            <a:r>
              <a:rPr lang="en-US" sz="2400" dirty="0">
                <a:solidFill>
                  <a:schemeClr val="bg1"/>
                </a:solidFill>
              </a:rPr>
              <a:t>Various</a:t>
            </a:r>
          </a:p>
          <a:p>
            <a:pPr algn="ctr"/>
            <a:r>
              <a:rPr lang="en-US" sz="2400" dirty="0">
                <a:solidFill>
                  <a:schemeClr val="bg1"/>
                </a:solidFill>
              </a:rPr>
              <a:t>MMDAs</a:t>
            </a:r>
          </a:p>
        </p:txBody>
      </p:sp>
      <p:sp>
        <p:nvSpPr>
          <p:cNvPr id="30" name="TextBox 29">
            <a:extLst>
              <a:ext uri="{FF2B5EF4-FFF2-40B4-BE49-F238E27FC236}">
                <a16:creationId xmlns:a16="http://schemas.microsoft.com/office/drawing/2014/main" id="{2D616522-F6C2-6519-1509-09B0E80FBE62}"/>
              </a:ext>
            </a:extLst>
          </p:cNvPr>
          <p:cNvSpPr txBox="1"/>
          <p:nvPr/>
        </p:nvSpPr>
        <p:spPr>
          <a:xfrm>
            <a:off x="9023494" y="1507783"/>
            <a:ext cx="1860698" cy="707886"/>
          </a:xfrm>
          <a:prstGeom prst="rect">
            <a:avLst/>
          </a:prstGeom>
          <a:noFill/>
        </p:spPr>
        <p:txBody>
          <a:bodyPr wrap="square" rtlCol="0">
            <a:spAutoFit/>
          </a:bodyPr>
          <a:lstStyle/>
          <a:p>
            <a:pPr algn="ctr"/>
            <a:r>
              <a:rPr lang="en-US" sz="4000" b="1" dirty="0">
                <a:solidFill>
                  <a:schemeClr val="bg1"/>
                </a:solidFill>
              </a:rPr>
              <a:t>GH¢3</a:t>
            </a:r>
          </a:p>
        </p:txBody>
      </p:sp>
      <p:sp>
        <p:nvSpPr>
          <p:cNvPr id="31" name="TextBox 30">
            <a:extLst>
              <a:ext uri="{FF2B5EF4-FFF2-40B4-BE49-F238E27FC236}">
                <a16:creationId xmlns:a16="http://schemas.microsoft.com/office/drawing/2014/main" id="{C7C3F5AA-FD29-5C62-2A3D-8CF7CE89C3D7}"/>
              </a:ext>
            </a:extLst>
          </p:cNvPr>
          <p:cNvSpPr txBox="1"/>
          <p:nvPr/>
        </p:nvSpPr>
        <p:spPr>
          <a:xfrm>
            <a:off x="9044767" y="2422801"/>
            <a:ext cx="1818165" cy="584775"/>
          </a:xfrm>
          <a:prstGeom prst="rect">
            <a:avLst/>
          </a:prstGeom>
          <a:noFill/>
        </p:spPr>
        <p:txBody>
          <a:bodyPr wrap="square" rtlCol="0">
            <a:spAutoFit/>
          </a:bodyPr>
          <a:lstStyle/>
          <a:p>
            <a:pPr algn="ctr"/>
            <a:r>
              <a:rPr lang="en-US" sz="3200" dirty="0">
                <a:solidFill>
                  <a:schemeClr val="bg1"/>
                </a:solidFill>
              </a:rPr>
              <a:t>+</a:t>
            </a:r>
          </a:p>
        </p:txBody>
      </p:sp>
      <p:sp>
        <p:nvSpPr>
          <p:cNvPr id="32" name="TextBox 31">
            <a:extLst>
              <a:ext uri="{FF2B5EF4-FFF2-40B4-BE49-F238E27FC236}">
                <a16:creationId xmlns:a16="http://schemas.microsoft.com/office/drawing/2014/main" id="{5A57F51D-112C-F3B7-A993-FA2F9E6BFF45}"/>
              </a:ext>
            </a:extLst>
          </p:cNvPr>
          <p:cNvSpPr txBox="1"/>
          <p:nvPr/>
        </p:nvSpPr>
        <p:spPr>
          <a:xfrm>
            <a:off x="9066027" y="3019598"/>
            <a:ext cx="1818165" cy="461665"/>
          </a:xfrm>
          <a:prstGeom prst="rect">
            <a:avLst/>
          </a:prstGeom>
          <a:noFill/>
        </p:spPr>
        <p:txBody>
          <a:bodyPr wrap="square" rtlCol="0">
            <a:spAutoFit/>
          </a:bodyPr>
          <a:lstStyle/>
          <a:p>
            <a:pPr algn="ctr"/>
            <a:r>
              <a:rPr lang="en-US" sz="2400" dirty="0">
                <a:solidFill>
                  <a:schemeClr val="bg1"/>
                </a:solidFill>
              </a:rPr>
              <a:t>COCOBOD</a:t>
            </a:r>
          </a:p>
        </p:txBody>
      </p:sp>
      <p:sp>
        <p:nvSpPr>
          <p:cNvPr id="33" name="TextBox 32">
            <a:extLst>
              <a:ext uri="{FF2B5EF4-FFF2-40B4-BE49-F238E27FC236}">
                <a16:creationId xmlns:a16="http://schemas.microsoft.com/office/drawing/2014/main" id="{F8191512-58D3-854F-65B8-7D9007294D52}"/>
              </a:ext>
            </a:extLst>
          </p:cNvPr>
          <p:cNvSpPr txBox="1"/>
          <p:nvPr/>
        </p:nvSpPr>
        <p:spPr>
          <a:xfrm>
            <a:off x="145385" y="5103623"/>
            <a:ext cx="314510" cy="400110"/>
          </a:xfrm>
          <a:prstGeom prst="rect">
            <a:avLst/>
          </a:prstGeom>
          <a:noFill/>
        </p:spPr>
        <p:txBody>
          <a:bodyPr wrap="none" rtlCol="0">
            <a:spAutoFit/>
          </a:bodyPr>
          <a:lstStyle/>
          <a:p>
            <a:r>
              <a:rPr lang="en-US" sz="2000" dirty="0">
                <a:solidFill>
                  <a:schemeClr val="bg1"/>
                </a:solidFill>
                <a:latin typeface="+mj-lt"/>
              </a:rPr>
              <a:t>7</a:t>
            </a:r>
          </a:p>
        </p:txBody>
      </p:sp>
      <p:sp>
        <p:nvSpPr>
          <p:cNvPr id="34" name="TextBox 33">
            <a:extLst>
              <a:ext uri="{FF2B5EF4-FFF2-40B4-BE49-F238E27FC236}">
                <a16:creationId xmlns:a16="http://schemas.microsoft.com/office/drawing/2014/main" id="{8DC6C355-256B-5EA8-6890-09B54A4E7ECB}"/>
              </a:ext>
            </a:extLst>
          </p:cNvPr>
          <p:cNvSpPr txBox="1"/>
          <p:nvPr/>
        </p:nvSpPr>
        <p:spPr>
          <a:xfrm>
            <a:off x="5137303" y="2081728"/>
            <a:ext cx="1860698" cy="523220"/>
          </a:xfrm>
          <a:prstGeom prst="rect">
            <a:avLst/>
          </a:prstGeom>
          <a:noFill/>
        </p:spPr>
        <p:txBody>
          <a:bodyPr wrap="square" rtlCol="0">
            <a:spAutoFit/>
          </a:bodyPr>
          <a:lstStyle/>
          <a:p>
            <a:pPr algn="ctr"/>
            <a:r>
              <a:rPr lang="en-US" sz="2800" b="1" dirty="0">
                <a:solidFill>
                  <a:schemeClr val="bg1"/>
                </a:solidFill>
              </a:rPr>
              <a:t>BILLION</a:t>
            </a:r>
          </a:p>
        </p:txBody>
      </p:sp>
      <p:sp>
        <p:nvSpPr>
          <p:cNvPr id="35" name="TextBox 34">
            <a:extLst>
              <a:ext uri="{FF2B5EF4-FFF2-40B4-BE49-F238E27FC236}">
                <a16:creationId xmlns:a16="http://schemas.microsoft.com/office/drawing/2014/main" id="{754789A8-A5CE-2862-D4B5-BAC8D05DF7ED}"/>
              </a:ext>
            </a:extLst>
          </p:cNvPr>
          <p:cNvSpPr txBox="1"/>
          <p:nvPr/>
        </p:nvSpPr>
        <p:spPr>
          <a:xfrm>
            <a:off x="7116731" y="2082136"/>
            <a:ext cx="1860698" cy="523220"/>
          </a:xfrm>
          <a:prstGeom prst="rect">
            <a:avLst/>
          </a:prstGeom>
          <a:noFill/>
        </p:spPr>
        <p:txBody>
          <a:bodyPr wrap="square" rtlCol="0">
            <a:spAutoFit/>
          </a:bodyPr>
          <a:lstStyle/>
          <a:p>
            <a:pPr algn="ctr"/>
            <a:r>
              <a:rPr lang="en-US" sz="2800" b="1" dirty="0">
                <a:solidFill>
                  <a:schemeClr val="bg1"/>
                </a:solidFill>
              </a:rPr>
              <a:t>BILLION</a:t>
            </a:r>
          </a:p>
        </p:txBody>
      </p:sp>
      <p:sp>
        <p:nvSpPr>
          <p:cNvPr id="36" name="TextBox 35">
            <a:extLst>
              <a:ext uri="{FF2B5EF4-FFF2-40B4-BE49-F238E27FC236}">
                <a16:creationId xmlns:a16="http://schemas.microsoft.com/office/drawing/2014/main" id="{639FF673-951D-7E1C-80E5-1B296ABF95ED}"/>
              </a:ext>
            </a:extLst>
          </p:cNvPr>
          <p:cNvSpPr txBox="1"/>
          <p:nvPr/>
        </p:nvSpPr>
        <p:spPr>
          <a:xfrm>
            <a:off x="8966798" y="2097115"/>
            <a:ext cx="1860698" cy="523220"/>
          </a:xfrm>
          <a:prstGeom prst="rect">
            <a:avLst/>
          </a:prstGeom>
          <a:noFill/>
        </p:spPr>
        <p:txBody>
          <a:bodyPr wrap="square" rtlCol="0">
            <a:spAutoFit/>
          </a:bodyPr>
          <a:lstStyle/>
          <a:p>
            <a:pPr algn="ctr"/>
            <a:r>
              <a:rPr lang="en-US" sz="2800" b="1" dirty="0">
                <a:solidFill>
                  <a:schemeClr val="bg1"/>
                </a:solidFill>
              </a:rPr>
              <a:t>BILLION</a:t>
            </a:r>
          </a:p>
        </p:txBody>
      </p:sp>
    </p:spTree>
    <p:extLst>
      <p:ext uri="{BB962C8B-B14F-4D97-AF65-F5344CB8AC3E}">
        <p14:creationId xmlns:p14="http://schemas.microsoft.com/office/powerpoint/2010/main" val="263498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D7770B-23E3-41EE-C563-14E6A4F99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FFC53587-59DE-0877-0603-B96682EC4B46}"/>
              </a:ext>
            </a:extLst>
          </p:cNvPr>
          <p:cNvSpPr>
            <a:spLocks noGrp="1"/>
          </p:cNvSpPr>
          <p:nvPr>
            <p:ph type="sldNum" sz="quarter" idx="12"/>
          </p:nvPr>
        </p:nvSpPr>
        <p:spPr/>
        <p:txBody>
          <a:bodyPr/>
          <a:lstStyle/>
          <a:p>
            <a:fld id="{C752FB6D-9F02-4DC4-AAD6-E8422BBF4DC0}" type="slidenum">
              <a:rPr lang="en-GH" smtClean="0"/>
              <a:t>8</a:t>
            </a:fld>
            <a:endParaRPr lang="en-GH"/>
          </a:p>
        </p:txBody>
      </p:sp>
      <p:sp>
        <p:nvSpPr>
          <p:cNvPr id="10" name="TextBox 9">
            <a:extLst>
              <a:ext uri="{FF2B5EF4-FFF2-40B4-BE49-F238E27FC236}">
                <a16:creationId xmlns:a16="http://schemas.microsoft.com/office/drawing/2014/main" id="{51419002-4D5D-75CD-8628-A0E4A0282321}"/>
              </a:ext>
            </a:extLst>
          </p:cNvPr>
          <p:cNvSpPr txBox="1"/>
          <p:nvPr/>
        </p:nvSpPr>
        <p:spPr>
          <a:xfrm>
            <a:off x="145386" y="5103623"/>
            <a:ext cx="314510" cy="400110"/>
          </a:xfrm>
          <a:prstGeom prst="rect">
            <a:avLst/>
          </a:prstGeom>
          <a:noFill/>
        </p:spPr>
        <p:txBody>
          <a:bodyPr wrap="none" rtlCol="0">
            <a:spAutoFit/>
          </a:bodyPr>
          <a:lstStyle/>
          <a:p>
            <a:r>
              <a:rPr lang="en-US" sz="2000" dirty="0">
                <a:solidFill>
                  <a:srgbClr val="353535"/>
                </a:solidFill>
                <a:latin typeface="+mj-lt"/>
              </a:rPr>
              <a:t>8</a:t>
            </a:r>
          </a:p>
        </p:txBody>
      </p:sp>
      <p:sp>
        <p:nvSpPr>
          <p:cNvPr id="4" name="Title 1">
            <a:extLst>
              <a:ext uri="{FF2B5EF4-FFF2-40B4-BE49-F238E27FC236}">
                <a16:creationId xmlns:a16="http://schemas.microsoft.com/office/drawing/2014/main" id="{8214F08B-029C-2B62-52D1-690642826A7D}"/>
              </a:ext>
            </a:extLst>
          </p:cNvPr>
          <p:cNvSpPr txBox="1">
            <a:spLocks/>
          </p:cNvSpPr>
          <p:nvPr/>
        </p:nvSpPr>
        <p:spPr>
          <a:xfrm>
            <a:off x="838200" y="632637"/>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FAA400"/>
                </a:solidFill>
                <a:latin typeface="Century Gothic" panose="020B0502020202020204"/>
              </a:rPr>
              <a:t>INTRODUCTION</a:t>
            </a:r>
            <a:endParaRPr kumimoji="0" lang="en-US" sz="4000" b="1" i="0" u="none" strike="noStrike" kern="1200" cap="none" spc="0" normalizeH="0" baseline="0" noProof="0" dirty="0">
              <a:ln>
                <a:noFill/>
              </a:ln>
              <a:solidFill>
                <a:srgbClr val="FAA400"/>
              </a:solidFill>
              <a:effectLst/>
              <a:uLnTx/>
              <a:uFillTx/>
              <a:latin typeface="Century Gothic" panose="020B0502020202020204"/>
              <a:ea typeface="+mj-ea"/>
              <a:cs typeface="+mj-cs"/>
            </a:endParaRPr>
          </a:p>
        </p:txBody>
      </p:sp>
      <p:sp>
        <p:nvSpPr>
          <p:cNvPr id="6" name="Content Placeholder 2">
            <a:extLst>
              <a:ext uri="{FF2B5EF4-FFF2-40B4-BE49-F238E27FC236}">
                <a16:creationId xmlns:a16="http://schemas.microsoft.com/office/drawing/2014/main" id="{B0BAB829-4B16-679E-72B6-401410561057}"/>
              </a:ext>
            </a:extLst>
          </p:cNvPr>
          <p:cNvSpPr txBox="1">
            <a:spLocks/>
          </p:cNvSpPr>
          <p:nvPr/>
        </p:nvSpPr>
        <p:spPr>
          <a:xfrm>
            <a:off x="838200" y="1490693"/>
            <a:ext cx="10515600" cy="4734670"/>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Ghana will need to take a very bitter pill to address this cancer of national embarrassment and undeserving albatross arising from economic mismanagement </a:t>
            </a: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endParaRPr lang="en-US" sz="3200" b="1" dirty="0">
              <a:solidFill>
                <a:schemeClr val="bg1"/>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chemeClr val="bg1"/>
                </a:solidFill>
                <a:cs typeface="Times New Roman" panose="02020603050405020304" pitchFamily="18" charset="0"/>
              </a:rPr>
              <a:t>If this administration had heeded the wise counsel from the NDC, some civil society organizations (CSOs)  and well-meaning Ghanaians, we wouldn’t be here</a:t>
            </a:r>
          </a:p>
        </p:txBody>
      </p:sp>
    </p:spTree>
    <p:extLst>
      <p:ext uri="{BB962C8B-B14F-4D97-AF65-F5344CB8AC3E}">
        <p14:creationId xmlns:p14="http://schemas.microsoft.com/office/powerpoint/2010/main" val="195898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49DAF-A8EF-08F7-E951-DFDB9AD13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419002-4D5D-75CD-8628-A0E4A0282321}"/>
              </a:ext>
            </a:extLst>
          </p:cNvPr>
          <p:cNvSpPr txBox="1"/>
          <p:nvPr/>
        </p:nvSpPr>
        <p:spPr>
          <a:xfrm>
            <a:off x="145386" y="5103623"/>
            <a:ext cx="314510" cy="400110"/>
          </a:xfrm>
          <a:prstGeom prst="rect">
            <a:avLst/>
          </a:prstGeom>
          <a:noFill/>
        </p:spPr>
        <p:txBody>
          <a:bodyPr wrap="none" rtlCol="0">
            <a:spAutoFit/>
          </a:bodyPr>
          <a:lstStyle/>
          <a:p>
            <a:r>
              <a:rPr lang="en-US" sz="2000" dirty="0">
                <a:solidFill>
                  <a:schemeClr val="bg1"/>
                </a:solidFill>
                <a:latin typeface="+mj-lt"/>
              </a:rPr>
              <a:t>9</a:t>
            </a:r>
          </a:p>
        </p:txBody>
      </p:sp>
      <p:sp>
        <p:nvSpPr>
          <p:cNvPr id="2" name="Title 1">
            <a:extLst>
              <a:ext uri="{FF2B5EF4-FFF2-40B4-BE49-F238E27FC236}">
                <a16:creationId xmlns:a16="http://schemas.microsoft.com/office/drawing/2014/main" id="{8214F08B-029C-2B62-52D1-690642826A7D}"/>
              </a:ext>
            </a:extLst>
          </p:cNvPr>
          <p:cNvSpPr txBox="1">
            <a:spLocks/>
          </p:cNvSpPr>
          <p:nvPr/>
        </p:nvSpPr>
        <p:spPr>
          <a:xfrm>
            <a:off x="838200" y="632637"/>
            <a:ext cx="8846892" cy="858056"/>
          </a:xfrm>
          <a:prstGeom prst="rect">
            <a:avLst/>
          </a:prstGeom>
          <a:noFill/>
        </p:spPr>
        <p:txBody>
          <a:bodyPr vert="horz" lIns="91440" tIns="45720" rIns="91440" bIns="45720" rtlCol="0" anchor="t">
            <a:no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a:solidFill>
                  <a:srgbClr val="353535"/>
                </a:solidFill>
                <a:latin typeface="Century Gothic" panose="020B0502020202020204"/>
              </a:rPr>
              <a:t>INTRODUCTION</a:t>
            </a:r>
            <a:endParaRPr kumimoji="0" lang="en-US" sz="4000" b="1" i="0" u="none" strike="noStrike" kern="1200" cap="none" spc="0" normalizeH="0" baseline="0" noProof="0" dirty="0">
              <a:ln>
                <a:noFill/>
              </a:ln>
              <a:solidFill>
                <a:srgbClr val="353535"/>
              </a:solidFill>
              <a:effectLst/>
              <a:uLnTx/>
              <a:uFillTx/>
              <a:latin typeface="Century Gothic" panose="020B0502020202020204"/>
              <a:ea typeface="+mj-ea"/>
              <a:cs typeface="+mj-cs"/>
            </a:endParaRPr>
          </a:p>
        </p:txBody>
      </p:sp>
      <p:sp>
        <p:nvSpPr>
          <p:cNvPr id="4" name="Content Placeholder 2">
            <a:extLst>
              <a:ext uri="{FF2B5EF4-FFF2-40B4-BE49-F238E27FC236}">
                <a16:creationId xmlns:a16="http://schemas.microsoft.com/office/drawing/2014/main" id="{B0BAB829-4B16-679E-72B6-401410561057}"/>
              </a:ext>
            </a:extLst>
          </p:cNvPr>
          <p:cNvSpPr txBox="1">
            <a:spLocks/>
          </p:cNvSpPr>
          <p:nvPr/>
        </p:nvSpPr>
        <p:spPr>
          <a:xfrm>
            <a:off x="838200" y="1490693"/>
            <a:ext cx="10515600" cy="4734670"/>
          </a:xfrm>
          <a:prstGeom prst="rect">
            <a:avLst/>
          </a:prstGeom>
          <a:noFill/>
        </p:spPr>
        <p:txBody>
          <a:bodyPr vert="horz" lIns="91440" tIns="45720" rIns="91440" bIns="45720" rtlCol="0">
            <a:normAutofit/>
          </a:bodyPr>
          <a:ls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dirty="0">
                <a:solidFill>
                  <a:srgbClr val="353535"/>
                </a:solidFill>
                <a:cs typeface="Times New Roman" panose="02020603050405020304" pitchFamily="18" charset="0"/>
              </a:rPr>
              <a:t> </a:t>
            </a:r>
            <a:r>
              <a:rPr lang="en-US" sz="3200" b="1" i="1" dirty="0">
                <a:solidFill>
                  <a:srgbClr val="353535"/>
                </a:solidFill>
                <a:cs typeface="Times New Roman" panose="02020603050405020304" pitchFamily="18" charset="0"/>
              </a:rPr>
              <a:t>This ineptitude and intransigence has occasioned loss of confidence in the Ghanaian economy by the investor community</a:t>
            </a:r>
          </a:p>
          <a:p>
            <a:pPr marL="0" marR="0" lvl="0" indent="0" algn="l" defTabSz="457200" rtl="0" eaLnBrk="1" fontAlgn="auto" latinLnBrk="0" hangingPunct="1">
              <a:spcBef>
                <a:spcPts val="0"/>
              </a:spcBef>
              <a:spcAft>
                <a:spcPts val="0"/>
              </a:spcAft>
              <a:buClrTx/>
              <a:buSzPct val="100000"/>
              <a:buNone/>
              <a:tabLst/>
              <a:defRPr/>
            </a:pPr>
            <a:endParaRPr lang="en-US" sz="3200" b="1" i="1" dirty="0">
              <a:solidFill>
                <a:srgbClr val="353535"/>
              </a:solidFill>
              <a:cs typeface="Times New Roman" panose="02020603050405020304" pitchFamily="18" charset="0"/>
            </a:endParaRPr>
          </a:p>
          <a:p>
            <a:pPr marR="0" lvl="0" algn="l" defTabSz="457200" rtl="0" eaLnBrk="1" fontAlgn="auto" latinLnBrk="0" hangingPunct="1">
              <a:spcBef>
                <a:spcPts val="0"/>
              </a:spcBef>
              <a:spcAft>
                <a:spcPts val="0"/>
              </a:spcAft>
              <a:buClrTx/>
              <a:buSzPct val="100000"/>
              <a:buFont typeface="Arial" panose="020B0604020202020204" pitchFamily="34" charset="0"/>
              <a:buChar char="•"/>
              <a:tabLst/>
              <a:defRPr/>
            </a:pPr>
            <a:r>
              <a:rPr lang="en-US" sz="3200" b="1" i="1" dirty="0">
                <a:solidFill>
                  <a:srgbClr val="353535"/>
                </a:solidFill>
                <a:cs typeface="Times New Roman" panose="02020603050405020304" pitchFamily="18" charset="0"/>
              </a:rPr>
              <a:t> Businesses are moving from Ghana to Ivory Coast and other neighboring countries, companies are shutting down and lay-offs are becoming a daily routine with frequent and devastating downgrades by rating agencies</a:t>
            </a:r>
          </a:p>
        </p:txBody>
      </p:sp>
    </p:spTree>
    <p:extLst>
      <p:ext uri="{BB962C8B-B14F-4D97-AF65-F5344CB8AC3E}">
        <p14:creationId xmlns:p14="http://schemas.microsoft.com/office/powerpoint/2010/main" val="1614459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20390</TotalTime>
  <Words>3821</Words>
  <Application>Microsoft Macintosh PowerPoint</Application>
  <PresentationFormat>Widescreen</PresentationFormat>
  <Paragraphs>502</Paragraphs>
  <Slides>64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Bradley Hand ITC</vt:lpstr>
      <vt:lpstr>Calibri</vt:lpstr>
      <vt:lpstr>Calibri Light</vt:lpstr>
      <vt:lpstr>Century Gothic</vt:lpstr>
      <vt:lpstr>Tahoma</vt:lpstr>
      <vt:lpstr>Ubuntu</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233246036528</dc:creator>
  <cp:lastModifiedBy>Stanislav Dogbe</cp:lastModifiedBy>
  <cp:revision>807</cp:revision>
  <dcterms:created xsi:type="dcterms:W3CDTF">2022-07-16T14:08:11Z</dcterms:created>
  <dcterms:modified xsi:type="dcterms:W3CDTF">2022-10-26T20:41:08Z</dcterms:modified>
</cp:coreProperties>
</file>